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6" r:id="rId2"/>
    <p:sldMasterId id="2147483750" r:id="rId3"/>
    <p:sldMasterId id="2147483762" r:id="rId4"/>
    <p:sldMasterId id="2147483786" r:id="rId5"/>
    <p:sldMasterId id="2147483798" r:id="rId6"/>
  </p:sldMasterIdLst>
  <p:notesMasterIdLst>
    <p:notesMasterId r:id="rId27"/>
  </p:notesMasterIdLst>
  <p:sldIdLst>
    <p:sldId id="315" r:id="rId7"/>
    <p:sldId id="397" r:id="rId8"/>
    <p:sldId id="383" r:id="rId9"/>
    <p:sldId id="371" r:id="rId10"/>
    <p:sldId id="373" r:id="rId11"/>
    <p:sldId id="370" r:id="rId12"/>
    <p:sldId id="377" r:id="rId13"/>
    <p:sldId id="384" r:id="rId14"/>
    <p:sldId id="375" r:id="rId15"/>
    <p:sldId id="401" r:id="rId16"/>
    <p:sldId id="385" r:id="rId17"/>
    <p:sldId id="398" r:id="rId18"/>
    <p:sldId id="400" r:id="rId19"/>
    <p:sldId id="387" r:id="rId20"/>
    <p:sldId id="392" r:id="rId21"/>
    <p:sldId id="393" r:id="rId22"/>
    <p:sldId id="395" r:id="rId23"/>
    <p:sldId id="396" r:id="rId24"/>
    <p:sldId id="399" r:id="rId25"/>
    <p:sldId id="382" r:id="rId26"/>
  </p:sldIdLst>
  <p:sldSz cx="9144000" cy="6858000" type="screen4x3"/>
  <p:notesSz cx="6934200" cy="9220200"/>
  <p:defaultTextStyle>
    <a:defPPr>
      <a:defRPr lang="en-US"/>
    </a:defPPr>
    <a:lvl1pPr algn="l" rtl="0" eaLnBrk="0" fontAlgn="base" hangingPunct="0">
      <a:spcBef>
        <a:spcPct val="0"/>
      </a:spcBef>
      <a:spcAft>
        <a:spcPct val="0"/>
      </a:spcAft>
      <a:defRPr kern="1200">
        <a:solidFill>
          <a:srgbClr val="0C2A8C"/>
        </a:solidFill>
        <a:latin typeface="Arial" charset="0"/>
        <a:ea typeface="+mn-ea"/>
        <a:cs typeface="+mn-cs"/>
      </a:defRPr>
    </a:lvl1pPr>
    <a:lvl2pPr marL="457200" algn="l" rtl="0" eaLnBrk="0" fontAlgn="base" hangingPunct="0">
      <a:spcBef>
        <a:spcPct val="0"/>
      </a:spcBef>
      <a:spcAft>
        <a:spcPct val="0"/>
      </a:spcAft>
      <a:defRPr kern="1200">
        <a:solidFill>
          <a:srgbClr val="0C2A8C"/>
        </a:solidFill>
        <a:latin typeface="Arial" charset="0"/>
        <a:ea typeface="+mn-ea"/>
        <a:cs typeface="+mn-cs"/>
      </a:defRPr>
    </a:lvl2pPr>
    <a:lvl3pPr marL="914400" algn="l" rtl="0" eaLnBrk="0" fontAlgn="base" hangingPunct="0">
      <a:spcBef>
        <a:spcPct val="0"/>
      </a:spcBef>
      <a:spcAft>
        <a:spcPct val="0"/>
      </a:spcAft>
      <a:defRPr kern="1200">
        <a:solidFill>
          <a:srgbClr val="0C2A8C"/>
        </a:solidFill>
        <a:latin typeface="Arial" charset="0"/>
        <a:ea typeface="+mn-ea"/>
        <a:cs typeface="+mn-cs"/>
      </a:defRPr>
    </a:lvl3pPr>
    <a:lvl4pPr marL="1371600" algn="l" rtl="0" eaLnBrk="0" fontAlgn="base" hangingPunct="0">
      <a:spcBef>
        <a:spcPct val="0"/>
      </a:spcBef>
      <a:spcAft>
        <a:spcPct val="0"/>
      </a:spcAft>
      <a:defRPr kern="1200">
        <a:solidFill>
          <a:srgbClr val="0C2A8C"/>
        </a:solidFill>
        <a:latin typeface="Arial" charset="0"/>
        <a:ea typeface="+mn-ea"/>
        <a:cs typeface="+mn-cs"/>
      </a:defRPr>
    </a:lvl4pPr>
    <a:lvl5pPr marL="1828800" algn="l" rtl="0" eaLnBrk="0" fontAlgn="base" hangingPunct="0">
      <a:spcBef>
        <a:spcPct val="0"/>
      </a:spcBef>
      <a:spcAft>
        <a:spcPct val="0"/>
      </a:spcAft>
      <a:defRPr kern="1200">
        <a:solidFill>
          <a:srgbClr val="0C2A8C"/>
        </a:solidFill>
        <a:latin typeface="Arial" charset="0"/>
        <a:ea typeface="+mn-ea"/>
        <a:cs typeface="+mn-cs"/>
      </a:defRPr>
    </a:lvl5pPr>
    <a:lvl6pPr marL="2286000" algn="l" defTabSz="914400" rtl="0" eaLnBrk="1" latinLnBrk="0" hangingPunct="1">
      <a:defRPr kern="1200">
        <a:solidFill>
          <a:srgbClr val="0C2A8C"/>
        </a:solidFill>
        <a:latin typeface="Arial" charset="0"/>
        <a:ea typeface="+mn-ea"/>
        <a:cs typeface="+mn-cs"/>
      </a:defRPr>
    </a:lvl6pPr>
    <a:lvl7pPr marL="2743200" algn="l" defTabSz="914400" rtl="0" eaLnBrk="1" latinLnBrk="0" hangingPunct="1">
      <a:defRPr kern="1200">
        <a:solidFill>
          <a:srgbClr val="0C2A8C"/>
        </a:solidFill>
        <a:latin typeface="Arial" charset="0"/>
        <a:ea typeface="+mn-ea"/>
        <a:cs typeface="+mn-cs"/>
      </a:defRPr>
    </a:lvl7pPr>
    <a:lvl8pPr marL="3200400" algn="l" defTabSz="914400" rtl="0" eaLnBrk="1" latinLnBrk="0" hangingPunct="1">
      <a:defRPr kern="1200">
        <a:solidFill>
          <a:srgbClr val="0C2A8C"/>
        </a:solidFill>
        <a:latin typeface="Arial" charset="0"/>
        <a:ea typeface="+mn-ea"/>
        <a:cs typeface="+mn-cs"/>
      </a:defRPr>
    </a:lvl8pPr>
    <a:lvl9pPr marL="3657600" algn="l" defTabSz="914400" rtl="0" eaLnBrk="1" latinLnBrk="0" hangingPunct="1">
      <a:defRPr kern="1200">
        <a:solidFill>
          <a:srgbClr val="0C2A8C"/>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 E. Reed" initials="B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EE324D"/>
    <a:srgbClr val="0C2A8C"/>
    <a:srgbClr val="99FFCC"/>
    <a:srgbClr val="99FF99"/>
    <a:srgbClr val="FFCCFF"/>
    <a:srgbClr val="62E8FA"/>
    <a:srgbClr val="00FF00"/>
    <a:srgbClr val="C6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2" autoAdjust="0"/>
    <p:restoredTop sz="84509" autoAdjust="0"/>
  </p:normalViewPr>
  <p:slideViewPr>
    <p:cSldViewPr snapToGrid="0">
      <p:cViewPr>
        <p:scale>
          <a:sx n="50" d="100"/>
          <a:sy n="50" d="100"/>
        </p:scale>
        <p:origin x="-1306" y="-5"/>
      </p:cViewPr>
      <p:guideLst>
        <p:guide orient="horz" pos="2160"/>
        <p:guide pos="2880"/>
      </p:guideLst>
    </p:cSldViewPr>
  </p:slideViewPr>
  <p:notesTextViewPr>
    <p:cViewPr>
      <p:scale>
        <a:sx n="100" d="100"/>
        <a:sy n="100" d="100"/>
      </p:scale>
      <p:origin x="0" y="0"/>
    </p:cViewPr>
  </p:notesTextViewPr>
  <p:sorterViewPr>
    <p:cViewPr>
      <p:scale>
        <a:sx n="144" d="100"/>
        <a:sy n="144" d="100"/>
      </p:scale>
      <p:origin x="0" y="19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hristopher.sisko\AppData\Local\Temp\5\PDA-egress-bandwidth-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aseline="0" dirty="0" smtClean="0"/>
              <a:t>ESPC operational WAN </a:t>
            </a:r>
            <a:r>
              <a:rPr lang="en-US" sz="1600" baseline="0" dirty="0"/>
              <a:t>Connectivity and Utilization</a:t>
            </a:r>
            <a:endParaRPr lang="en-US" sz="1600" dirty="0"/>
          </a:p>
        </c:rich>
      </c:tx>
      <c:layout/>
      <c:overlay val="0"/>
    </c:title>
    <c:autoTitleDeleted val="0"/>
    <c:plotArea>
      <c:layout/>
      <c:barChart>
        <c:barDir val="col"/>
        <c:grouping val="clustered"/>
        <c:varyColors val="0"/>
        <c:ser>
          <c:idx val="0"/>
          <c:order val="0"/>
          <c:tx>
            <c:v>Full Capacity</c:v>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'[PDA-egress-bandwidth-chart.xlsx]OSPO WAN Connectivity (current)'!$A$5:$A$9</c:f>
              <c:strCache>
                <c:ptCount val="5"/>
                <c:pt idx="0">
                  <c:v>NOAA MAN</c:v>
                </c:pt>
                <c:pt idx="1">
                  <c:v>NCEP PoP</c:v>
                </c:pt>
                <c:pt idx="2">
                  <c:v>PON (to NCWCP)</c:v>
                </c:pt>
                <c:pt idx="3">
                  <c:v>NIC</c:v>
                </c:pt>
                <c:pt idx="4">
                  <c:v>N-WAVE</c:v>
                </c:pt>
              </c:strCache>
            </c:strRef>
          </c:cat>
          <c:val>
            <c:numRef>
              <c:f>'[PDA-egress-bandwidth-chart.xlsx]OSPO WAN Connectivity (current)'!$B$5:$B$9</c:f>
              <c:numCache>
                <c:formatCode>General</c:formatCode>
                <c:ptCount val="5"/>
                <c:pt idx="0">
                  <c:v>1000</c:v>
                </c:pt>
                <c:pt idx="1">
                  <c:v>10000</c:v>
                </c:pt>
                <c:pt idx="2">
                  <c:v>1000</c:v>
                </c:pt>
                <c:pt idx="3">
                  <c:v>1000</c:v>
                </c:pt>
                <c:pt idx="4">
                  <c:v>10000</c:v>
                </c:pt>
              </c:numCache>
            </c:numRef>
          </c:val>
        </c:ser>
        <c:ser>
          <c:idx val="1"/>
          <c:order val="1"/>
          <c:tx>
            <c:v>Average Utilization</c:v>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'[PDA-egress-bandwidth-chart.xlsx]OSPO WAN Connectivity (current)'!$A$5:$A$9</c:f>
              <c:strCache>
                <c:ptCount val="5"/>
                <c:pt idx="0">
                  <c:v>NOAA MAN</c:v>
                </c:pt>
                <c:pt idx="1">
                  <c:v>NCEP PoP</c:v>
                </c:pt>
                <c:pt idx="2">
                  <c:v>PON (to NCWCP)</c:v>
                </c:pt>
                <c:pt idx="3">
                  <c:v>NIC</c:v>
                </c:pt>
                <c:pt idx="4">
                  <c:v>N-WAVE</c:v>
                </c:pt>
              </c:strCache>
            </c:strRef>
          </c:cat>
          <c:val>
            <c:numRef>
              <c:f>'[PDA-egress-bandwidth-chart.xlsx]OSPO WAN Connectivity (current)'!$C$5:$C$9</c:f>
              <c:numCache>
                <c:formatCode>General</c:formatCode>
                <c:ptCount val="5"/>
                <c:pt idx="0">
                  <c:v>425</c:v>
                </c:pt>
                <c:pt idx="1">
                  <c:v>60</c:v>
                </c:pt>
                <c:pt idx="2">
                  <c:v>50</c:v>
                </c:pt>
                <c:pt idx="3">
                  <c:v>60</c:v>
                </c:pt>
                <c:pt idx="4">
                  <c:v>0</c:v>
                </c:pt>
              </c:numCache>
            </c:numRef>
          </c:val>
        </c:ser>
        <c:ser>
          <c:idx val="2"/>
          <c:order val="2"/>
          <c:tx>
            <c:v>Spikes</c:v>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'[PDA-egress-bandwidth-chart.xlsx]OSPO WAN Connectivity (current)'!$A$5:$A$9</c:f>
              <c:strCache>
                <c:ptCount val="5"/>
                <c:pt idx="0">
                  <c:v>NOAA MAN</c:v>
                </c:pt>
                <c:pt idx="1">
                  <c:v>NCEP PoP</c:v>
                </c:pt>
                <c:pt idx="2">
                  <c:v>PON (to NCWCP)</c:v>
                </c:pt>
                <c:pt idx="3">
                  <c:v>NIC</c:v>
                </c:pt>
                <c:pt idx="4">
                  <c:v>N-WAVE</c:v>
                </c:pt>
              </c:strCache>
            </c:strRef>
          </c:cat>
          <c:val>
            <c:numRef>
              <c:f>'[PDA-egress-bandwidth-chart.xlsx]OSPO WAN Connectivity (current)'!$D$5:$D$9</c:f>
              <c:numCache>
                <c:formatCode>General</c:formatCode>
                <c:ptCount val="5"/>
                <c:pt idx="0">
                  <c:v>1000</c:v>
                </c:pt>
                <c:pt idx="1">
                  <c:v>100</c:v>
                </c:pt>
                <c:pt idx="2">
                  <c:v>100</c:v>
                </c:pt>
                <c:pt idx="3">
                  <c:v>200</c:v>
                </c:pt>
                <c:pt idx="4">
                  <c:v>0</c:v>
                </c:pt>
              </c:numCache>
            </c:numRef>
          </c:val>
        </c:ser>
        <c:dLbls>
          <c:showLegendKey val="0"/>
          <c:showVal val="0"/>
          <c:showCatName val="0"/>
          <c:showSerName val="0"/>
          <c:showPercent val="0"/>
          <c:showBubbleSize val="0"/>
        </c:dLbls>
        <c:gapWidth val="150"/>
        <c:axId val="89298432"/>
        <c:axId val="89299968"/>
      </c:barChart>
      <c:catAx>
        <c:axId val="89298432"/>
        <c:scaling>
          <c:orientation val="minMax"/>
        </c:scaling>
        <c:delete val="0"/>
        <c:axPos val="b"/>
        <c:numFmt formatCode="General" sourceLinked="0"/>
        <c:majorTickMark val="none"/>
        <c:minorTickMark val="none"/>
        <c:tickLblPos val="nextTo"/>
        <c:crossAx val="89299968"/>
        <c:crosses val="autoZero"/>
        <c:auto val="1"/>
        <c:lblAlgn val="ctr"/>
        <c:lblOffset val="100"/>
        <c:noMultiLvlLbl val="0"/>
      </c:catAx>
      <c:valAx>
        <c:axId val="89299968"/>
        <c:scaling>
          <c:logBase val="10"/>
          <c:orientation val="minMax"/>
          <c:max val="10000"/>
        </c:scaling>
        <c:delete val="0"/>
        <c:axPos val="l"/>
        <c:majorGridlines/>
        <c:title>
          <c:tx>
            <c:rich>
              <a:bodyPr/>
              <a:lstStyle/>
              <a:p>
                <a:pPr>
                  <a:defRPr/>
                </a:pPr>
                <a:r>
                  <a:rPr lang="en-US" sz="1100"/>
                  <a:t>Bandwidth (Mbps)</a:t>
                </a:r>
              </a:p>
            </c:rich>
          </c:tx>
          <c:layout>
            <c:manualLayout>
              <c:xMode val="edge"/>
              <c:yMode val="edge"/>
              <c:x val="6.5543061496496316E-2"/>
              <c:y val="0.32080927384077029"/>
            </c:manualLayout>
          </c:layout>
          <c:overlay val="0"/>
        </c:title>
        <c:numFmt formatCode="General" sourceLinked="1"/>
        <c:majorTickMark val="none"/>
        <c:minorTickMark val="none"/>
        <c:tickLblPos val="nextTo"/>
        <c:crossAx val="8929843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C8AEB-DF44-4650-B7CA-5A818CDEA811}" type="doc">
      <dgm:prSet loTypeId="urn:microsoft.com/office/officeart/2005/8/layout/hList7" loCatId="process" qsTypeId="urn:microsoft.com/office/officeart/2005/8/quickstyle/simple1" qsCatId="simple" csTypeId="urn:microsoft.com/office/officeart/2005/8/colors/colorful4" csCatId="colorful" phldr="1"/>
      <dgm:spPr/>
    </dgm:pt>
    <dgm:pt modelId="{261B4E5A-24F8-45D8-80CD-46A9E257E69D}">
      <dgm:prSet phldrT="[Text]" custT="1"/>
      <dgm:spPr>
        <a:solidFill>
          <a:srgbClr val="7030A0"/>
        </a:solidFill>
      </dgm:spPr>
      <dgm:t>
        <a:bodyPr/>
        <a:lstStyle/>
        <a:p>
          <a:endParaRPr lang="en-US" sz="1200" dirty="0" smtClean="0"/>
        </a:p>
        <a:p>
          <a:r>
            <a:rPr lang="en-US" sz="1200" dirty="0" smtClean="0">
              <a:latin typeface="Arial" pitchFamily="34" charset="0"/>
              <a:cs typeface="Arial" pitchFamily="34" charset="0"/>
            </a:rPr>
            <a:t>JPSS Level-1 Requir</a:t>
          </a:r>
          <a:r>
            <a:rPr lang="en-US" sz="1200" dirty="0" smtClean="0">
              <a:solidFill>
                <a:schemeClr val="bg1"/>
              </a:solidFill>
              <a:latin typeface="Arial" pitchFamily="34" charset="0"/>
              <a:cs typeface="Arial" pitchFamily="34" charset="0"/>
            </a:rPr>
            <a:t>e</a:t>
          </a:r>
          <a:r>
            <a:rPr lang="en-US" sz="1200" dirty="0" smtClean="0">
              <a:latin typeface="Arial" pitchFamily="34" charset="0"/>
              <a:cs typeface="Arial" pitchFamily="34" charset="0"/>
            </a:rPr>
            <a:t>ments</a:t>
          </a:r>
          <a:endParaRPr lang="en-US" sz="1200" dirty="0">
            <a:latin typeface="Arial" pitchFamily="34" charset="0"/>
            <a:cs typeface="Arial" pitchFamily="34" charset="0"/>
          </a:endParaRPr>
        </a:p>
      </dgm:t>
    </dgm:pt>
    <dgm:pt modelId="{42F17EA2-5CA1-40D3-85A1-76F1A8578505}" type="parTrans" cxnId="{D66D0FDA-9D3F-4A70-8A32-8F515941B7D5}">
      <dgm:prSet/>
      <dgm:spPr/>
      <dgm:t>
        <a:bodyPr/>
        <a:lstStyle/>
        <a:p>
          <a:endParaRPr lang="en-US"/>
        </a:p>
      </dgm:t>
    </dgm:pt>
    <dgm:pt modelId="{1F86D998-3F9C-4CDE-93DE-EF57D268DC8A}" type="sibTrans" cxnId="{D66D0FDA-9D3F-4A70-8A32-8F515941B7D5}">
      <dgm:prSet/>
      <dgm:spPr/>
      <dgm:t>
        <a:bodyPr/>
        <a:lstStyle/>
        <a:p>
          <a:endParaRPr lang="en-US"/>
        </a:p>
      </dgm:t>
    </dgm:pt>
    <dgm:pt modelId="{AE2DACC9-449C-477B-9C82-425B71405D6F}">
      <dgm:prSet phldrT="[Text]" custT="1"/>
      <dgm:spPr>
        <a:solidFill>
          <a:schemeClr val="accent6">
            <a:lumMod val="75000"/>
          </a:schemeClr>
        </a:solidFill>
      </dgm:spPr>
      <dgm:t>
        <a:bodyPr/>
        <a:lstStyle/>
        <a:p>
          <a:endParaRPr lang="en-US" sz="1200" dirty="0" smtClean="0"/>
        </a:p>
        <a:p>
          <a:r>
            <a:rPr lang="en-US" sz="1200" dirty="0" smtClean="0">
              <a:latin typeface="Arial" pitchFamily="34" charset="0"/>
              <a:cs typeface="Arial" pitchFamily="34" charset="0"/>
            </a:rPr>
            <a:t>Consolidated Observation Requirements List (CORL</a:t>
          </a:r>
          <a:r>
            <a:rPr lang="en-US" sz="1200" dirty="0" smtClean="0"/>
            <a:t>)</a:t>
          </a:r>
          <a:endParaRPr lang="en-US" sz="1200" dirty="0"/>
        </a:p>
      </dgm:t>
    </dgm:pt>
    <dgm:pt modelId="{4972D83D-21C0-42C4-A76C-FCDFE1D6C2A2}" type="parTrans" cxnId="{DF178B09-79A6-411F-95AD-4F8AFA8446D0}">
      <dgm:prSet/>
      <dgm:spPr/>
      <dgm:t>
        <a:bodyPr/>
        <a:lstStyle/>
        <a:p>
          <a:endParaRPr lang="en-US"/>
        </a:p>
      </dgm:t>
    </dgm:pt>
    <dgm:pt modelId="{1FF68CE3-71EB-4416-A212-ED76F8EB8A44}" type="sibTrans" cxnId="{DF178B09-79A6-411F-95AD-4F8AFA8446D0}">
      <dgm:prSet/>
      <dgm:spPr/>
      <dgm:t>
        <a:bodyPr/>
        <a:lstStyle/>
        <a:p>
          <a:endParaRPr lang="en-US"/>
        </a:p>
      </dgm:t>
    </dgm:pt>
    <dgm:pt modelId="{C789AF59-D841-4D73-9E08-10D8AF6747E9}">
      <dgm:prSet phldrT="[Text]" custT="1"/>
      <dgm:spPr>
        <a:solidFill>
          <a:srgbClr val="0070C0"/>
        </a:solidFill>
      </dgm:spPr>
      <dgm:t>
        <a:bodyPr/>
        <a:lstStyle/>
        <a:p>
          <a:endParaRPr lang="en-US" sz="1300" dirty="0" smtClean="0"/>
        </a:p>
        <a:p>
          <a:r>
            <a:rPr lang="en-US" sz="1200" dirty="0" smtClean="0">
              <a:latin typeface="Arial" pitchFamily="34" charset="0"/>
              <a:cs typeface="Arial" pitchFamily="34" charset="0"/>
            </a:rPr>
            <a:t>NOAA User Requirement for Operations</a:t>
          </a:r>
          <a:endParaRPr lang="en-US" sz="1200" dirty="0">
            <a:latin typeface="Arial" pitchFamily="34" charset="0"/>
            <a:cs typeface="Arial" pitchFamily="34" charset="0"/>
          </a:endParaRPr>
        </a:p>
      </dgm:t>
    </dgm:pt>
    <dgm:pt modelId="{AC530027-061B-48C6-A9B3-FF0B6A725906}" type="parTrans" cxnId="{7595603A-0FA4-463F-AAB3-91B5A843C0A6}">
      <dgm:prSet/>
      <dgm:spPr/>
      <dgm:t>
        <a:bodyPr/>
        <a:lstStyle/>
        <a:p>
          <a:endParaRPr lang="en-US"/>
        </a:p>
      </dgm:t>
    </dgm:pt>
    <dgm:pt modelId="{CBA428DF-0192-4C56-98DB-6E7DD17F4605}" type="sibTrans" cxnId="{7595603A-0FA4-463F-AAB3-91B5A843C0A6}">
      <dgm:prSet/>
      <dgm:spPr/>
      <dgm:t>
        <a:bodyPr/>
        <a:lstStyle/>
        <a:p>
          <a:endParaRPr lang="en-US"/>
        </a:p>
      </dgm:t>
    </dgm:pt>
    <dgm:pt modelId="{78974EE7-5FE7-48E6-B242-3FACB8AF8C42}" type="pres">
      <dgm:prSet presAssocID="{944C8AEB-DF44-4650-B7CA-5A818CDEA811}" presName="Name0" presStyleCnt="0">
        <dgm:presLayoutVars>
          <dgm:dir/>
          <dgm:resizeHandles val="exact"/>
        </dgm:presLayoutVars>
      </dgm:prSet>
      <dgm:spPr/>
    </dgm:pt>
    <dgm:pt modelId="{1DFBB473-CC02-4A75-8B4E-15325AAB0EC4}" type="pres">
      <dgm:prSet presAssocID="{944C8AEB-DF44-4650-B7CA-5A818CDEA811}" presName="fgShape" presStyleLbl="fgShp" presStyleIdx="0" presStyleCnt="1" custScaleY="126263"/>
      <dgm:spPr>
        <a:gradFill flip="none" rotWithShape="0">
          <a:gsLst>
            <a:gs pos="0">
              <a:schemeClr val="accent1">
                <a:lumMod val="50000"/>
              </a:schemeClr>
            </a:gs>
            <a:gs pos="53000">
              <a:srgbClr val="66FFCC">
                <a:shade val="67500"/>
                <a:satMod val="115000"/>
              </a:srgbClr>
            </a:gs>
            <a:gs pos="100000">
              <a:schemeClr val="accent1">
                <a:lumMod val="20000"/>
                <a:lumOff val="80000"/>
              </a:schemeClr>
            </a:gs>
          </a:gsLst>
          <a:path path="circle">
            <a:fillToRect l="50000" t="50000" r="50000" b="50000"/>
          </a:path>
          <a:tileRect/>
        </a:gradFill>
      </dgm:spPr>
    </dgm:pt>
    <dgm:pt modelId="{C2A57D16-340D-478E-85EB-C1DB57A1C861}" type="pres">
      <dgm:prSet presAssocID="{944C8AEB-DF44-4650-B7CA-5A818CDEA811}" presName="linComp" presStyleCnt="0"/>
      <dgm:spPr/>
    </dgm:pt>
    <dgm:pt modelId="{9680D090-AE7D-4790-92C3-A3C55DC7C19E}" type="pres">
      <dgm:prSet presAssocID="{261B4E5A-24F8-45D8-80CD-46A9E257E69D}" presName="compNode" presStyleCnt="0"/>
      <dgm:spPr/>
    </dgm:pt>
    <dgm:pt modelId="{5064AA9B-6024-456A-B6B9-6997B5F8E608}" type="pres">
      <dgm:prSet presAssocID="{261B4E5A-24F8-45D8-80CD-46A9E257E69D}" presName="bkgdShape" presStyleLbl="node1" presStyleIdx="0" presStyleCnt="3"/>
      <dgm:spPr/>
      <dgm:t>
        <a:bodyPr/>
        <a:lstStyle/>
        <a:p>
          <a:endParaRPr lang="en-US"/>
        </a:p>
      </dgm:t>
    </dgm:pt>
    <dgm:pt modelId="{970EA29B-EE0B-4782-A587-70C8F40CAA9B}" type="pres">
      <dgm:prSet presAssocID="{261B4E5A-24F8-45D8-80CD-46A9E257E69D}" presName="nodeTx" presStyleLbl="node1" presStyleIdx="0" presStyleCnt="3">
        <dgm:presLayoutVars>
          <dgm:bulletEnabled val="1"/>
        </dgm:presLayoutVars>
      </dgm:prSet>
      <dgm:spPr/>
      <dgm:t>
        <a:bodyPr/>
        <a:lstStyle/>
        <a:p>
          <a:endParaRPr lang="en-US"/>
        </a:p>
      </dgm:t>
    </dgm:pt>
    <dgm:pt modelId="{3EB4CD8D-67B4-4838-AD2F-7AE71701F95E}" type="pres">
      <dgm:prSet presAssocID="{261B4E5A-24F8-45D8-80CD-46A9E257E69D}" presName="invisiNode" presStyleLbl="node1" presStyleIdx="0" presStyleCnt="3"/>
      <dgm:spPr/>
    </dgm:pt>
    <dgm:pt modelId="{EBBEE078-76CB-4303-837D-DC1CDD2D2B1A}" type="pres">
      <dgm:prSet presAssocID="{261B4E5A-24F8-45D8-80CD-46A9E257E69D}" presName="imagNode" presStyleLbl="fgImgPlace1" presStyleIdx="0" presStyleCnt="3" custScaleX="139848" custScaleY="141190" custLinFactNeighborY="1908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CFCB74A0-A845-4630-BA18-944C6C5D98BF}" type="pres">
      <dgm:prSet presAssocID="{1F86D998-3F9C-4CDE-93DE-EF57D268DC8A}" presName="sibTrans" presStyleLbl="sibTrans2D1" presStyleIdx="0" presStyleCnt="0"/>
      <dgm:spPr/>
      <dgm:t>
        <a:bodyPr/>
        <a:lstStyle/>
        <a:p>
          <a:endParaRPr lang="en-US"/>
        </a:p>
      </dgm:t>
    </dgm:pt>
    <dgm:pt modelId="{BD992A0D-6506-4324-B027-88877971E1B7}" type="pres">
      <dgm:prSet presAssocID="{AE2DACC9-449C-477B-9C82-425B71405D6F}" presName="compNode" presStyleCnt="0"/>
      <dgm:spPr/>
    </dgm:pt>
    <dgm:pt modelId="{F5AB9E8C-9B9D-442B-BF1D-0EE08B818560}" type="pres">
      <dgm:prSet presAssocID="{AE2DACC9-449C-477B-9C82-425B71405D6F}" presName="bkgdShape" presStyleLbl="node1" presStyleIdx="1" presStyleCnt="3"/>
      <dgm:spPr/>
      <dgm:t>
        <a:bodyPr/>
        <a:lstStyle/>
        <a:p>
          <a:endParaRPr lang="en-US"/>
        </a:p>
      </dgm:t>
    </dgm:pt>
    <dgm:pt modelId="{ACA6FAB3-CF3A-4F53-9992-5435E0FAF14A}" type="pres">
      <dgm:prSet presAssocID="{AE2DACC9-449C-477B-9C82-425B71405D6F}" presName="nodeTx" presStyleLbl="node1" presStyleIdx="1" presStyleCnt="3">
        <dgm:presLayoutVars>
          <dgm:bulletEnabled val="1"/>
        </dgm:presLayoutVars>
      </dgm:prSet>
      <dgm:spPr/>
      <dgm:t>
        <a:bodyPr/>
        <a:lstStyle/>
        <a:p>
          <a:endParaRPr lang="en-US"/>
        </a:p>
      </dgm:t>
    </dgm:pt>
    <dgm:pt modelId="{100DE991-7E78-427F-A8F7-A1A6466C10CD}" type="pres">
      <dgm:prSet presAssocID="{AE2DACC9-449C-477B-9C82-425B71405D6F}" presName="invisiNode" presStyleLbl="node1" presStyleIdx="1" presStyleCnt="3"/>
      <dgm:spPr/>
    </dgm:pt>
    <dgm:pt modelId="{181A1E2E-E71E-48F4-A910-07F27274A8E6}" type="pres">
      <dgm:prSet presAssocID="{AE2DACC9-449C-477B-9C82-425B71405D6F}" presName="imagNode" presStyleLbl="fgImgPlace1" presStyleIdx="1" presStyleCnt="3" custScaleX="139848" custScaleY="141190" custLinFactNeighborY="1908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dgm:spPr>
    </dgm:pt>
    <dgm:pt modelId="{0C641593-026A-4D9A-9966-049D0498E6A1}" type="pres">
      <dgm:prSet presAssocID="{1FF68CE3-71EB-4416-A212-ED76F8EB8A44}" presName="sibTrans" presStyleLbl="sibTrans2D1" presStyleIdx="0" presStyleCnt="0"/>
      <dgm:spPr/>
      <dgm:t>
        <a:bodyPr/>
        <a:lstStyle/>
        <a:p>
          <a:endParaRPr lang="en-US"/>
        </a:p>
      </dgm:t>
    </dgm:pt>
    <dgm:pt modelId="{06897CEE-625F-4BDE-AB31-317728F75AEA}" type="pres">
      <dgm:prSet presAssocID="{C789AF59-D841-4D73-9E08-10D8AF6747E9}" presName="compNode" presStyleCnt="0"/>
      <dgm:spPr/>
    </dgm:pt>
    <dgm:pt modelId="{EA41FFDB-8BD0-40F8-83AA-C68B5151808D}" type="pres">
      <dgm:prSet presAssocID="{C789AF59-D841-4D73-9E08-10D8AF6747E9}" presName="bkgdShape" presStyleLbl="node1" presStyleIdx="2" presStyleCnt="3"/>
      <dgm:spPr/>
      <dgm:t>
        <a:bodyPr/>
        <a:lstStyle/>
        <a:p>
          <a:endParaRPr lang="en-US"/>
        </a:p>
      </dgm:t>
    </dgm:pt>
    <dgm:pt modelId="{F5F83B09-242E-43AB-A3AA-1A13DD3F8FB0}" type="pres">
      <dgm:prSet presAssocID="{C789AF59-D841-4D73-9E08-10D8AF6747E9}" presName="nodeTx" presStyleLbl="node1" presStyleIdx="2" presStyleCnt="3">
        <dgm:presLayoutVars>
          <dgm:bulletEnabled val="1"/>
        </dgm:presLayoutVars>
      </dgm:prSet>
      <dgm:spPr/>
      <dgm:t>
        <a:bodyPr/>
        <a:lstStyle/>
        <a:p>
          <a:endParaRPr lang="en-US"/>
        </a:p>
      </dgm:t>
    </dgm:pt>
    <dgm:pt modelId="{296B716C-D21B-461F-89A6-CF3F927BD9DD}" type="pres">
      <dgm:prSet presAssocID="{C789AF59-D841-4D73-9E08-10D8AF6747E9}" presName="invisiNode" presStyleLbl="node1" presStyleIdx="2" presStyleCnt="3"/>
      <dgm:spPr/>
    </dgm:pt>
    <dgm:pt modelId="{71A5F20A-7EFB-4CD6-B6E2-D0E09702D68B}" type="pres">
      <dgm:prSet presAssocID="{C789AF59-D841-4D73-9E08-10D8AF6747E9}" presName="imagNode" presStyleLbl="fgImgPlace1" presStyleIdx="2" presStyleCnt="3" custScaleX="139848" custScaleY="141190" custLinFactNeighborY="19081"/>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t>
        <a:bodyPr/>
        <a:lstStyle/>
        <a:p>
          <a:endParaRPr lang="en-US"/>
        </a:p>
      </dgm:t>
    </dgm:pt>
  </dgm:ptLst>
  <dgm:cxnLst>
    <dgm:cxn modelId="{B19CEB66-086F-466E-A116-43DD0BC79A38}" type="presOf" srcId="{1FF68CE3-71EB-4416-A212-ED76F8EB8A44}" destId="{0C641593-026A-4D9A-9966-049D0498E6A1}" srcOrd="0" destOrd="0" presId="urn:microsoft.com/office/officeart/2005/8/layout/hList7"/>
    <dgm:cxn modelId="{549609B1-44F7-4513-8984-92D999DF36D7}" type="presOf" srcId="{944C8AEB-DF44-4650-B7CA-5A818CDEA811}" destId="{78974EE7-5FE7-48E6-B242-3FACB8AF8C42}" srcOrd="0" destOrd="0" presId="urn:microsoft.com/office/officeart/2005/8/layout/hList7"/>
    <dgm:cxn modelId="{654BA5F4-7B39-4404-9C69-DFC81B8A1888}" type="presOf" srcId="{1F86D998-3F9C-4CDE-93DE-EF57D268DC8A}" destId="{CFCB74A0-A845-4630-BA18-944C6C5D98BF}" srcOrd="0" destOrd="0" presId="urn:microsoft.com/office/officeart/2005/8/layout/hList7"/>
    <dgm:cxn modelId="{963BE5BC-BAF7-401A-807A-DE4ACB33F72C}" type="presOf" srcId="{261B4E5A-24F8-45D8-80CD-46A9E257E69D}" destId="{970EA29B-EE0B-4782-A587-70C8F40CAA9B}" srcOrd="1" destOrd="0" presId="urn:microsoft.com/office/officeart/2005/8/layout/hList7"/>
    <dgm:cxn modelId="{FEBD22EF-5B95-4292-95FD-4CF3366C239E}" type="presOf" srcId="{C789AF59-D841-4D73-9E08-10D8AF6747E9}" destId="{F5F83B09-242E-43AB-A3AA-1A13DD3F8FB0}" srcOrd="1" destOrd="0" presId="urn:microsoft.com/office/officeart/2005/8/layout/hList7"/>
    <dgm:cxn modelId="{11A1D3E5-1E51-4DBF-B067-53A110D2A933}" type="presOf" srcId="{AE2DACC9-449C-477B-9C82-425B71405D6F}" destId="{F5AB9E8C-9B9D-442B-BF1D-0EE08B818560}" srcOrd="0" destOrd="0" presId="urn:microsoft.com/office/officeart/2005/8/layout/hList7"/>
    <dgm:cxn modelId="{DF178B09-79A6-411F-95AD-4F8AFA8446D0}" srcId="{944C8AEB-DF44-4650-B7CA-5A818CDEA811}" destId="{AE2DACC9-449C-477B-9C82-425B71405D6F}" srcOrd="1" destOrd="0" parTransId="{4972D83D-21C0-42C4-A76C-FCDFE1D6C2A2}" sibTransId="{1FF68CE3-71EB-4416-A212-ED76F8EB8A44}"/>
    <dgm:cxn modelId="{EB0233EB-580A-407C-A1A1-7DFB6EC7AC50}" type="presOf" srcId="{AE2DACC9-449C-477B-9C82-425B71405D6F}" destId="{ACA6FAB3-CF3A-4F53-9992-5435E0FAF14A}" srcOrd="1" destOrd="0" presId="urn:microsoft.com/office/officeart/2005/8/layout/hList7"/>
    <dgm:cxn modelId="{D66D0FDA-9D3F-4A70-8A32-8F515941B7D5}" srcId="{944C8AEB-DF44-4650-B7CA-5A818CDEA811}" destId="{261B4E5A-24F8-45D8-80CD-46A9E257E69D}" srcOrd="0" destOrd="0" parTransId="{42F17EA2-5CA1-40D3-85A1-76F1A8578505}" sibTransId="{1F86D998-3F9C-4CDE-93DE-EF57D268DC8A}"/>
    <dgm:cxn modelId="{358BB968-E73A-4E2E-B882-2A4EFF5F7122}" type="presOf" srcId="{261B4E5A-24F8-45D8-80CD-46A9E257E69D}" destId="{5064AA9B-6024-456A-B6B9-6997B5F8E608}" srcOrd="0" destOrd="0" presId="urn:microsoft.com/office/officeart/2005/8/layout/hList7"/>
    <dgm:cxn modelId="{FA4E9F1A-D2F5-4178-9066-3D32AF12B7CC}" type="presOf" srcId="{C789AF59-D841-4D73-9E08-10D8AF6747E9}" destId="{EA41FFDB-8BD0-40F8-83AA-C68B5151808D}" srcOrd="0" destOrd="0" presId="urn:microsoft.com/office/officeart/2005/8/layout/hList7"/>
    <dgm:cxn modelId="{7595603A-0FA4-463F-AAB3-91B5A843C0A6}" srcId="{944C8AEB-DF44-4650-B7CA-5A818CDEA811}" destId="{C789AF59-D841-4D73-9E08-10D8AF6747E9}" srcOrd="2" destOrd="0" parTransId="{AC530027-061B-48C6-A9B3-FF0B6A725906}" sibTransId="{CBA428DF-0192-4C56-98DB-6E7DD17F4605}"/>
    <dgm:cxn modelId="{9DA894AC-C4ED-4936-B3B5-BEE16011809C}" type="presParOf" srcId="{78974EE7-5FE7-48E6-B242-3FACB8AF8C42}" destId="{1DFBB473-CC02-4A75-8B4E-15325AAB0EC4}" srcOrd="0" destOrd="0" presId="urn:microsoft.com/office/officeart/2005/8/layout/hList7"/>
    <dgm:cxn modelId="{827FF287-0B0E-44B2-8668-E1E03A6F9E93}" type="presParOf" srcId="{78974EE7-5FE7-48E6-B242-3FACB8AF8C42}" destId="{C2A57D16-340D-478E-85EB-C1DB57A1C861}" srcOrd="1" destOrd="0" presId="urn:microsoft.com/office/officeart/2005/8/layout/hList7"/>
    <dgm:cxn modelId="{5FA1D051-F1B7-4AE9-88D7-DBDA6A4DD594}" type="presParOf" srcId="{C2A57D16-340D-478E-85EB-C1DB57A1C861}" destId="{9680D090-AE7D-4790-92C3-A3C55DC7C19E}" srcOrd="0" destOrd="0" presId="urn:microsoft.com/office/officeart/2005/8/layout/hList7"/>
    <dgm:cxn modelId="{9438232C-0D1C-45CB-9655-A669C3A07E0B}" type="presParOf" srcId="{9680D090-AE7D-4790-92C3-A3C55DC7C19E}" destId="{5064AA9B-6024-456A-B6B9-6997B5F8E608}" srcOrd="0" destOrd="0" presId="urn:microsoft.com/office/officeart/2005/8/layout/hList7"/>
    <dgm:cxn modelId="{901C8B8F-937A-46B7-8DAF-184BB5A6E446}" type="presParOf" srcId="{9680D090-AE7D-4790-92C3-A3C55DC7C19E}" destId="{970EA29B-EE0B-4782-A587-70C8F40CAA9B}" srcOrd="1" destOrd="0" presId="urn:microsoft.com/office/officeart/2005/8/layout/hList7"/>
    <dgm:cxn modelId="{227467A6-9F8D-4C96-940A-827E752B12F6}" type="presParOf" srcId="{9680D090-AE7D-4790-92C3-A3C55DC7C19E}" destId="{3EB4CD8D-67B4-4838-AD2F-7AE71701F95E}" srcOrd="2" destOrd="0" presId="urn:microsoft.com/office/officeart/2005/8/layout/hList7"/>
    <dgm:cxn modelId="{D42BC4C8-2267-47F5-9698-7D827BB3120B}" type="presParOf" srcId="{9680D090-AE7D-4790-92C3-A3C55DC7C19E}" destId="{EBBEE078-76CB-4303-837D-DC1CDD2D2B1A}" srcOrd="3" destOrd="0" presId="urn:microsoft.com/office/officeart/2005/8/layout/hList7"/>
    <dgm:cxn modelId="{D7BF60EE-3DE7-44A3-89EE-2BB8E03EA2C2}" type="presParOf" srcId="{C2A57D16-340D-478E-85EB-C1DB57A1C861}" destId="{CFCB74A0-A845-4630-BA18-944C6C5D98BF}" srcOrd="1" destOrd="0" presId="urn:microsoft.com/office/officeart/2005/8/layout/hList7"/>
    <dgm:cxn modelId="{2AEF0FF7-9B1A-4072-898A-73619E6549A8}" type="presParOf" srcId="{C2A57D16-340D-478E-85EB-C1DB57A1C861}" destId="{BD992A0D-6506-4324-B027-88877971E1B7}" srcOrd="2" destOrd="0" presId="urn:microsoft.com/office/officeart/2005/8/layout/hList7"/>
    <dgm:cxn modelId="{5208B105-6AAF-4429-8176-9162C5BED2C8}" type="presParOf" srcId="{BD992A0D-6506-4324-B027-88877971E1B7}" destId="{F5AB9E8C-9B9D-442B-BF1D-0EE08B818560}" srcOrd="0" destOrd="0" presId="urn:microsoft.com/office/officeart/2005/8/layout/hList7"/>
    <dgm:cxn modelId="{EFDDB48A-FBFF-485F-859E-E95329A44304}" type="presParOf" srcId="{BD992A0D-6506-4324-B027-88877971E1B7}" destId="{ACA6FAB3-CF3A-4F53-9992-5435E0FAF14A}" srcOrd="1" destOrd="0" presId="urn:microsoft.com/office/officeart/2005/8/layout/hList7"/>
    <dgm:cxn modelId="{8E3FF00A-6A16-40D4-AC08-DED268C98EBB}" type="presParOf" srcId="{BD992A0D-6506-4324-B027-88877971E1B7}" destId="{100DE991-7E78-427F-A8F7-A1A6466C10CD}" srcOrd="2" destOrd="0" presId="urn:microsoft.com/office/officeart/2005/8/layout/hList7"/>
    <dgm:cxn modelId="{CB808BEB-9659-42D5-B6B1-090DB9BA3FEF}" type="presParOf" srcId="{BD992A0D-6506-4324-B027-88877971E1B7}" destId="{181A1E2E-E71E-48F4-A910-07F27274A8E6}" srcOrd="3" destOrd="0" presId="urn:microsoft.com/office/officeart/2005/8/layout/hList7"/>
    <dgm:cxn modelId="{56E1F478-74F8-44E3-8A29-9D1E8866FDCA}" type="presParOf" srcId="{C2A57D16-340D-478E-85EB-C1DB57A1C861}" destId="{0C641593-026A-4D9A-9966-049D0498E6A1}" srcOrd="3" destOrd="0" presId="urn:microsoft.com/office/officeart/2005/8/layout/hList7"/>
    <dgm:cxn modelId="{D1178ECA-D0E1-48EF-B5E6-430D3E5B4C40}" type="presParOf" srcId="{C2A57D16-340D-478E-85EB-C1DB57A1C861}" destId="{06897CEE-625F-4BDE-AB31-317728F75AEA}" srcOrd="4" destOrd="0" presId="urn:microsoft.com/office/officeart/2005/8/layout/hList7"/>
    <dgm:cxn modelId="{A6B43AF8-100C-4D89-BF49-5D8B1100CAC8}" type="presParOf" srcId="{06897CEE-625F-4BDE-AB31-317728F75AEA}" destId="{EA41FFDB-8BD0-40F8-83AA-C68B5151808D}" srcOrd="0" destOrd="0" presId="urn:microsoft.com/office/officeart/2005/8/layout/hList7"/>
    <dgm:cxn modelId="{1C19DC1D-D180-463A-88C4-5DEDA818BDBD}" type="presParOf" srcId="{06897CEE-625F-4BDE-AB31-317728F75AEA}" destId="{F5F83B09-242E-43AB-A3AA-1A13DD3F8FB0}" srcOrd="1" destOrd="0" presId="urn:microsoft.com/office/officeart/2005/8/layout/hList7"/>
    <dgm:cxn modelId="{46DBC016-E3DC-4425-A1A0-05F4919337E1}" type="presParOf" srcId="{06897CEE-625F-4BDE-AB31-317728F75AEA}" destId="{296B716C-D21B-461F-89A6-CF3F927BD9DD}" srcOrd="2" destOrd="0" presId="urn:microsoft.com/office/officeart/2005/8/layout/hList7"/>
    <dgm:cxn modelId="{19BB4936-7C5B-4437-B466-5EBC18AC069A}" type="presParOf" srcId="{06897CEE-625F-4BDE-AB31-317728F75AEA}" destId="{71A5F20A-7EFB-4CD6-B6E2-D0E09702D68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4AA9B-6024-456A-B6B9-6997B5F8E608}">
      <dsp:nvSpPr>
        <dsp:cNvPr id="0" name=""/>
        <dsp:cNvSpPr/>
      </dsp:nvSpPr>
      <dsp:spPr>
        <a:xfrm>
          <a:off x="1279" y="10462"/>
          <a:ext cx="1991320" cy="243840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latin typeface="Arial" pitchFamily="34" charset="0"/>
              <a:cs typeface="Arial" pitchFamily="34" charset="0"/>
            </a:rPr>
            <a:t>JPSS Level-1 Requir</a:t>
          </a:r>
          <a:r>
            <a:rPr lang="en-US" sz="1200" kern="1200" dirty="0" smtClean="0">
              <a:solidFill>
                <a:schemeClr val="bg1"/>
              </a:solidFill>
              <a:latin typeface="Arial" pitchFamily="34" charset="0"/>
              <a:cs typeface="Arial" pitchFamily="34" charset="0"/>
            </a:rPr>
            <a:t>e</a:t>
          </a:r>
          <a:r>
            <a:rPr lang="en-US" sz="1200" kern="1200" dirty="0" smtClean="0">
              <a:latin typeface="Arial" pitchFamily="34" charset="0"/>
              <a:cs typeface="Arial" pitchFamily="34" charset="0"/>
            </a:rPr>
            <a:t>ments</a:t>
          </a:r>
          <a:endParaRPr lang="en-US" sz="1200" kern="1200" dirty="0">
            <a:latin typeface="Arial" pitchFamily="34" charset="0"/>
            <a:cs typeface="Arial" pitchFamily="34" charset="0"/>
          </a:endParaRPr>
        </a:p>
      </dsp:txBody>
      <dsp:txXfrm>
        <a:off x="1279" y="985822"/>
        <a:ext cx="1991320" cy="975360"/>
      </dsp:txXfrm>
    </dsp:sp>
    <dsp:sp modelId="{EBBEE078-76CB-4303-837D-DC1CDD2D2B1A}">
      <dsp:nvSpPr>
        <dsp:cNvPr id="0" name=""/>
        <dsp:cNvSpPr/>
      </dsp:nvSpPr>
      <dsp:spPr>
        <a:xfrm>
          <a:off x="429166" y="144472"/>
          <a:ext cx="1135547" cy="114644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B9E8C-9B9D-442B-BF1D-0EE08B818560}">
      <dsp:nvSpPr>
        <dsp:cNvPr id="0" name=""/>
        <dsp:cNvSpPr/>
      </dsp:nvSpPr>
      <dsp:spPr>
        <a:xfrm>
          <a:off x="2052339" y="10462"/>
          <a:ext cx="1991320" cy="243840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latin typeface="Arial" pitchFamily="34" charset="0"/>
              <a:cs typeface="Arial" pitchFamily="34" charset="0"/>
            </a:rPr>
            <a:t>Consolidated Observation Requirements List (CORL</a:t>
          </a:r>
          <a:r>
            <a:rPr lang="en-US" sz="1200" kern="1200" dirty="0" smtClean="0"/>
            <a:t>)</a:t>
          </a:r>
          <a:endParaRPr lang="en-US" sz="1200" kern="1200" dirty="0"/>
        </a:p>
      </dsp:txBody>
      <dsp:txXfrm>
        <a:off x="2052339" y="985822"/>
        <a:ext cx="1991320" cy="975360"/>
      </dsp:txXfrm>
    </dsp:sp>
    <dsp:sp modelId="{181A1E2E-E71E-48F4-A910-07F27274A8E6}">
      <dsp:nvSpPr>
        <dsp:cNvPr id="0" name=""/>
        <dsp:cNvSpPr/>
      </dsp:nvSpPr>
      <dsp:spPr>
        <a:xfrm>
          <a:off x="2480226" y="144472"/>
          <a:ext cx="1135547" cy="11464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1FFDB-8BD0-40F8-83AA-C68B5151808D}">
      <dsp:nvSpPr>
        <dsp:cNvPr id="0" name=""/>
        <dsp:cNvSpPr/>
      </dsp:nvSpPr>
      <dsp:spPr>
        <a:xfrm>
          <a:off x="4103399" y="10462"/>
          <a:ext cx="1991320" cy="243840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r>
            <a:rPr lang="en-US" sz="1200" kern="1200" dirty="0" smtClean="0">
              <a:latin typeface="Arial" pitchFamily="34" charset="0"/>
              <a:cs typeface="Arial" pitchFamily="34" charset="0"/>
            </a:rPr>
            <a:t>NOAA User Requirement for Operations</a:t>
          </a:r>
          <a:endParaRPr lang="en-US" sz="1200" kern="1200" dirty="0">
            <a:latin typeface="Arial" pitchFamily="34" charset="0"/>
            <a:cs typeface="Arial" pitchFamily="34" charset="0"/>
          </a:endParaRPr>
        </a:p>
      </dsp:txBody>
      <dsp:txXfrm>
        <a:off x="4103399" y="985822"/>
        <a:ext cx="1991320" cy="975360"/>
      </dsp:txXfrm>
    </dsp:sp>
    <dsp:sp modelId="{71A5F20A-7EFB-4CD6-B6E2-D0E09702D68B}">
      <dsp:nvSpPr>
        <dsp:cNvPr id="0" name=""/>
        <dsp:cNvSpPr/>
      </dsp:nvSpPr>
      <dsp:spPr>
        <a:xfrm>
          <a:off x="4531285" y="144472"/>
          <a:ext cx="1135547" cy="11464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BB473-CC02-4A75-8B4E-15325AAB0EC4}">
      <dsp:nvSpPr>
        <dsp:cNvPr id="0" name=""/>
        <dsp:cNvSpPr/>
      </dsp:nvSpPr>
      <dsp:spPr>
        <a:xfrm>
          <a:off x="243839" y="1902690"/>
          <a:ext cx="5608320" cy="461819"/>
        </a:xfrm>
        <a:prstGeom prst="leftRightArrow">
          <a:avLst/>
        </a:prstGeom>
        <a:gradFill flip="none" rotWithShape="0">
          <a:gsLst>
            <a:gs pos="0">
              <a:schemeClr val="accent1">
                <a:lumMod val="50000"/>
              </a:schemeClr>
            </a:gs>
            <a:gs pos="53000">
              <a:srgbClr val="66FFCC">
                <a:shade val="67500"/>
                <a:satMod val="115000"/>
              </a:srgbClr>
            </a:gs>
            <a:gs pos="100000">
              <a:schemeClr val="accent1">
                <a:lumMod val="20000"/>
                <a:lumOff val="8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05448" cy="459584"/>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lvl1pPr defTabSz="922958" eaLnBrk="1" hangingPunct="1">
              <a:defRPr sz="1200">
                <a:solidFill>
                  <a:schemeClr val="tx1"/>
                </a:solidFill>
              </a:defRPr>
            </a:lvl1pPr>
          </a:lstStyle>
          <a:p>
            <a:pPr>
              <a:defRPr/>
            </a:pPr>
            <a:endParaRPr lang="en-US"/>
          </a:p>
        </p:txBody>
      </p:sp>
      <p:sp>
        <p:nvSpPr>
          <p:cNvPr id="12291" name="Rectangle 3"/>
          <p:cNvSpPr>
            <a:spLocks noGrp="1" noChangeArrowheads="1"/>
          </p:cNvSpPr>
          <p:nvPr>
            <p:ph type="dt" idx="1"/>
          </p:nvPr>
        </p:nvSpPr>
        <p:spPr bwMode="auto">
          <a:xfrm>
            <a:off x="3927183" y="0"/>
            <a:ext cx="3005448" cy="459584"/>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lvl1pPr algn="r" defTabSz="922958" eaLnBrk="1" hangingPunct="1">
              <a:defRPr sz="1200">
                <a:solidFill>
                  <a:schemeClr val="tx1"/>
                </a:solidFill>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94048" y="4380309"/>
            <a:ext cx="5546104" cy="4147347"/>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8757447"/>
            <a:ext cx="3005448" cy="461169"/>
          </a:xfrm>
          <a:prstGeom prst="rect">
            <a:avLst/>
          </a:prstGeom>
          <a:noFill/>
          <a:ln w="9525">
            <a:noFill/>
            <a:miter lim="800000"/>
            <a:headEnd/>
            <a:tailEnd/>
          </a:ln>
          <a:effectLst/>
        </p:spPr>
        <p:txBody>
          <a:bodyPr vert="horz" wrap="square" lIns="92371" tIns="46185" rIns="92371" bIns="46185" numCol="1" anchor="b" anchorCtr="0" compatLnSpc="1">
            <a:prstTxWarp prst="textNoShape">
              <a:avLst/>
            </a:prstTxWarp>
          </a:bodyPr>
          <a:lstStyle>
            <a:lvl1pPr defTabSz="922958" eaLnBrk="1" hangingPunct="1">
              <a:defRPr sz="1200">
                <a:solidFill>
                  <a:schemeClr val="tx1"/>
                </a:solidFill>
              </a:defRPr>
            </a:lvl1pPr>
          </a:lstStyle>
          <a:p>
            <a:pPr>
              <a:defRPr/>
            </a:pPr>
            <a:endParaRPr lang="en-US"/>
          </a:p>
        </p:txBody>
      </p:sp>
      <p:sp>
        <p:nvSpPr>
          <p:cNvPr id="12295" name="Rectangle 7"/>
          <p:cNvSpPr>
            <a:spLocks noGrp="1" noChangeArrowheads="1"/>
          </p:cNvSpPr>
          <p:nvPr>
            <p:ph type="sldNum" sz="quarter" idx="5"/>
          </p:nvPr>
        </p:nvSpPr>
        <p:spPr bwMode="auto">
          <a:xfrm>
            <a:off x="3927183" y="8757447"/>
            <a:ext cx="3005448" cy="461169"/>
          </a:xfrm>
          <a:prstGeom prst="rect">
            <a:avLst/>
          </a:prstGeom>
          <a:noFill/>
          <a:ln w="9525">
            <a:noFill/>
            <a:miter lim="800000"/>
            <a:headEnd/>
            <a:tailEnd/>
          </a:ln>
          <a:effectLst/>
        </p:spPr>
        <p:txBody>
          <a:bodyPr vert="horz" wrap="square" lIns="92371" tIns="46185" rIns="92371" bIns="46185" numCol="1" anchor="b" anchorCtr="0" compatLnSpc="1">
            <a:prstTxWarp prst="textNoShape">
              <a:avLst/>
            </a:prstTxWarp>
          </a:bodyPr>
          <a:lstStyle>
            <a:lvl1pPr algn="r" defTabSz="922958" eaLnBrk="1" hangingPunct="1">
              <a:defRPr sz="1200">
                <a:solidFill>
                  <a:schemeClr val="tx1"/>
                </a:solidFill>
              </a:defRPr>
            </a:lvl1pPr>
          </a:lstStyle>
          <a:p>
            <a:pPr>
              <a:defRPr/>
            </a:pPr>
            <a:fld id="{3D9A9C7B-5E25-443C-AC54-52F9E39B8423}" type="slidenum">
              <a:rPr lang="en-US"/>
              <a:pPr>
                <a:defRPr/>
              </a:pPr>
              <a:t>‹#›</a:t>
            </a:fld>
            <a:endParaRPr lang="en-US"/>
          </a:p>
        </p:txBody>
      </p:sp>
    </p:spTree>
    <p:extLst>
      <p:ext uri="{BB962C8B-B14F-4D97-AF65-F5344CB8AC3E}">
        <p14:creationId xmlns:p14="http://schemas.microsoft.com/office/powerpoint/2010/main" val="1811928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600" b="1">
                <a:solidFill>
                  <a:srgbClr val="0C2A8C"/>
                </a:solidFill>
                <a:latin typeface="Arial" charset="0"/>
              </a:defRPr>
            </a:lvl1pPr>
            <a:lvl2pPr marL="742950" indent="-285750" defTabSz="922338">
              <a:defRPr sz="1600" b="1">
                <a:solidFill>
                  <a:srgbClr val="0C2A8C"/>
                </a:solidFill>
                <a:latin typeface="Arial" charset="0"/>
              </a:defRPr>
            </a:lvl2pPr>
            <a:lvl3pPr marL="1143000" indent="-228600" defTabSz="922338">
              <a:defRPr sz="1600" b="1">
                <a:solidFill>
                  <a:srgbClr val="0C2A8C"/>
                </a:solidFill>
                <a:latin typeface="Arial" charset="0"/>
              </a:defRPr>
            </a:lvl3pPr>
            <a:lvl4pPr marL="1600200" indent="-228600" defTabSz="922338">
              <a:defRPr sz="1600" b="1">
                <a:solidFill>
                  <a:srgbClr val="0C2A8C"/>
                </a:solidFill>
                <a:latin typeface="Arial" charset="0"/>
              </a:defRPr>
            </a:lvl4pPr>
            <a:lvl5pPr marL="2057400" indent="-228600" defTabSz="922338">
              <a:defRPr sz="1600" b="1">
                <a:solidFill>
                  <a:srgbClr val="0C2A8C"/>
                </a:solidFill>
                <a:latin typeface="Arial" charset="0"/>
              </a:defRPr>
            </a:lvl5pPr>
            <a:lvl6pPr marL="2514600" indent="-228600" defTabSz="922338" eaLnBrk="0" fontAlgn="base" hangingPunct="0">
              <a:spcBef>
                <a:spcPct val="0"/>
              </a:spcBef>
              <a:spcAft>
                <a:spcPct val="0"/>
              </a:spcAft>
              <a:defRPr sz="1600" b="1">
                <a:solidFill>
                  <a:srgbClr val="0C2A8C"/>
                </a:solidFill>
                <a:latin typeface="Arial" charset="0"/>
              </a:defRPr>
            </a:lvl6pPr>
            <a:lvl7pPr marL="2971800" indent="-228600" defTabSz="922338" eaLnBrk="0" fontAlgn="base" hangingPunct="0">
              <a:spcBef>
                <a:spcPct val="0"/>
              </a:spcBef>
              <a:spcAft>
                <a:spcPct val="0"/>
              </a:spcAft>
              <a:defRPr sz="1600" b="1">
                <a:solidFill>
                  <a:srgbClr val="0C2A8C"/>
                </a:solidFill>
                <a:latin typeface="Arial" charset="0"/>
              </a:defRPr>
            </a:lvl7pPr>
            <a:lvl8pPr marL="3429000" indent="-228600" defTabSz="922338" eaLnBrk="0" fontAlgn="base" hangingPunct="0">
              <a:spcBef>
                <a:spcPct val="0"/>
              </a:spcBef>
              <a:spcAft>
                <a:spcPct val="0"/>
              </a:spcAft>
              <a:defRPr sz="1600" b="1">
                <a:solidFill>
                  <a:srgbClr val="0C2A8C"/>
                </a:solidFill>
                <a:latin typeface="Arial" charset="0"/>
              </a:defRPr>
            </a:lvl8pPr>
            <a:lvl9pPr marL="3886200" indent="-228600" defTabSz="922338" eaLnBrk="0" fontAlgn="base" hangingPunct="0">
              <a:spcBef>
                <a:spcPct val="0"/>
              </a:spcBef>
              <a:spcAft>
                <a:spcPct val="0"/>
              </a:spcAft>
              <a:defRPr sz="1600" b="1">
                <a:solidFill>
                  <a:srgbClr val="0C2A8C"/>
                </a:solidFill>
                <a:latin typeface="Arial" charset="0"/>
              </a:defRPr>
            </a:lvl9pPr>
          </a:lstStyle>
          <a:p>
            <a:fld id="{EA469D8A-E598-4CA1-BBD6-5E112A2800F3}" type="slidenum">
              <a:rPr lang="en-US" altLang="en-US" sz="1200" b="0" smtClean="0">
                <a:solidFill>
                  <a:schemeClr val="tx1"/>
                </a:solidFill>
              </a:rPr>
              <a:pPr/>
              <a:t>1</a:t>
            </a:fld>
            <a:endParaRPr lang="en-US" altLang="en-US" sz="1200" b="0" smtClean="0">
              <a:solidFill>
                <a:schemeClr val="tx1"/>
              </a:solidFill>
            </a:endParaRPr>
          </a:p>
        </p:txBody>
      </p:sp>
      <p:sp>
        <p:nvSpPr>
          <p:cNvPr id="22531" name="Rectangle 2"/>
          <p:cNvSpPr>
            <a:spLocks noGrp="1" noRot="1" noChangeAspect="1" noChangeArrowheads="1" noTextEdit="1"/>
          </p:cNvSpPr>
          <p:nvPr>
            <p:ph type="sldImg"/>
          </p:nvPr>
        </p:nvSpPr>
        <p:spPr>
          <a:xfrm>
            <a:off x="1204913" y="682625"/>
            <a:ext cx="4589462" cy="3441700"/>
          </a:xfrm>
          <a:ln/>
        </p:spPr>
      </p:sp>
      <p:sp>
        <p:nvSpPr>
          <p:cNvPr id="22532" name="Rectangle 3"/>
          <p:cNvSpPr>
            <a:spLocks noGrp="1" noChangeArrowheads="1"/>
          </p:cNvSpPr>
          <p:nvPr>
            <p:ph type="body" idx="1"/>
          </p:nvPr>
        </p:nvSpPr>
        <p:spPr>
          <a:xfrm>
            <a:off x="923925" y="4378325"/>
            <a:ext cx="5086350" cy="4151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solidFill>
                <a:srgbClr val="50009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5F5F82F-5A82-43B3-984A-C046D9C46EDF}" type="slidenum">
              <a:rPr lang="en-US" altLang="en-US" smtClean="0"/>
              <a:pPr eaLnBrk="1" fontAlgn="base" hangingPunct="1">
                <a:spcBef>
                  <a:spcPct val="0"/>
                </a:spcBef>
                <a:spcAft>
                  <a:spcPct val="0"/>
                </a:spcAft>
              </a:pPr>
              <a:t>2</a:t>
            </a:fld>
            <a:endParaRPr lang="en-US" altLang="en-US" smtClean="0"/>
          </a:p>
        </p:txBody>
      </p:sp>
      <p:sp>
        <p:nvSpPr>
          <p:cNvPr id="33795" name="Rectangle 2"/>
          <p:cNvSpPr>
            <a:spLocks noGrp="1" noRot="1" noChangeAspect="1" noChangeArrowheads="1" noTextEdit="1"/>
          </p:cNvSpPr>
          <p:nvPr>
            <p:ph type="sldImg"/>
          </p:nvPr>
        </p:nvSpPr>
        <p:spPr bwMode="auto">
          <a:xfrm>
            <a:off x="1162050" y="692150"/>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1162050" y="692150"/>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5F5F82F-5A82-43B3-984A-C046D9C46EDF}" type="slidenum">
              <a:rPr lang="en-US" altLang="en-US" smtClean="0"/>
              <a:pPr eaLnBrk="1" fontAlgn="base" hangingPunct="1">
                <a:spcBef>
                  <a:spcPct val="0"/>
                </a:spcBef>
                <a:spcAft>
                  <a:spcPct val="0"/>
                </a:spcAft>
              </a:pPr>
              <a:t>4</a:t>
            </a:fld>
            <a:endParaRPr lang="en-US" altLang="en-US" smtClean="0"/>
          </a:p>
        </p:txBody>
      </p:sp>
      <p:sp>
        <p:nvSpPr>
          <p:cNvPr id="33795" name="Rectangle 2"/>
          <p:cNvSpPr>
            <a:spLocks noGrp="1" noRot="1" noChangeAspect="1" noChangeArrowheads="1" noTextEdit="1"/>
          </p:cNvSpPr>
          <p:nvPr>
            <p:ph type="sldImg"/>
          </p:nvPr>
        </p:nvSpPr>
        <p:spPr bwMode="auto">
          <a:xfrm>
            <a:off x="1162050" y="692150"/>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62050" y="692150"/>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smtClean="0"/>
          </a:p>
        </p:txBody>
      </p:sp>
      <p:sp>
        <p:nvSpPr>
          <p:cNvPr id="4" name="Slide Number Placeholder 3"/>
          <p:cNvSpPr>
            <a:spLocks noGrp="1"/>
          </p:cNvSpPr>
          <p:nvPr>
            <p:ph type="sldNum" sz="quarter" idx="5"/>
          </p:nvPr>
        </p:nvSpPr>
        <p:spPr/>
        <p:txBody>
          <a:bodyPr/>
          <a:lstStyle/>
          <a:p>
            <a:pPr>
              <a:defRPr/>
            </a:pPr>
            <a:fld id="{6E100DEB-BAD0-4C68-8C88-A92F1D743A7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B50E804-6BBA-4139-B8D0-0C697B1D6221}" type="slidenum">
              <a:rPr lang="en-US" altLang="en-US" smtClean="0"/>
              <a:pPr eaLnBrk="1" fontAlgn="base" hangingPunct="1">
                <a:spcBef>
                  <a:spcPct val="0"/>
                </a:spcBef>
                <a:spcAft>
                  <a:spcPct val="0"/>
                </a:spcAft>
              </a:pPr>
              <a:t>6</a:t>
            </a:fld>
            <a:endParaRPr lang="en-US" altLang="en-US" smtClean="0"/>
          </a:p>
        </p:txBody>
      </p:sp>
      <p:sp>
        <p:nvSpPr>
          <p:cNvPr id="32771" name="Rectangle 2"/>
          <p:cNvSpPr>
            <a:spLocks noGrp="1" noRot="1" noChangeAspect="1" noChangeArrowheads="1" noTextEdit="1"/>
          </p:cNvSpPr>
          <p:nvPr>
            <p:ph type="sldImg"/>
          </p:nvPr>
        </p:nvSpPr>
        <p:spPr bwMode="auto">
          <a:xfrm>
            <a:off x="1162050" y="692150"/>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1162050" y="692150"/>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455613">
              <a:buFontTx/>
              <a:buNone/>
            </a:pPr>
            <a:endParaRPr lang="en-US" dirty="0">
              <a:latin typeface="Calibri" charset="0"/>
              <a:ea typeface="MS PGothic" charset="0"/>
            </a:endParaRPr>
          </a:p>
        </p:txBody>
      </p:sp>
      <p:sp>
        <p:nvSpPr>
          <p:cNvPr id="61443" name="Slide Number Placeholder 3"/>
          <p:cNvSpPr>
            <a:spLocks noGrp="1"/>
          </p:cNvSpPr>
          <p:nvPr>
            <p:ph type="sldNum" sz="quarter" idx="5"/>
          </p:nvPr>
        </p:nvSpPr>
        <p:spPr bwMode="auto">
          <a:xfrm>
            <a:off x="3927475" y="8757289"/>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27E043E-9F5C-714C-8DB6-F580A7B2E04B}" type="slidenum">
              <a:rPr lang="en-US" sz="1200">
                <a:solidFill>
                  <a:srgbClr val="000000"/>
                </a:solidFill>
                <a:latin typeface="Calibri" charset="0"/>
              </a:rPr>
              <a:pPr eaLnBrk="1" hangingPunct="1"/>
              <a:t>9</a:t>
            </a:fld>
            <a:endParaRPr lang="en-US" sz="1200">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62050" y="692150"/>
            <a:ext cx="4610100" cy="34575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03" eaLnBrk="0" hangingPunct="0">
              <a:defRPr sz="1600">
                <a:solidFill>
                  <a:schemeClr val="tx1"/>
                </a:solidFill>
                <a:latin typeface="Times New Roman" pitchFamily="18" charset="0"/>
              </a:defRPr>
            </a:lvl1pPr>
            <a:lvl2pPr marL="735966" indent="-283064" defTabSz="923103" eaLnBrk="0" hangingPunct="0">
              <a:defRPr sz="1600">
                <a:solidFill>
                  <a:schemeClr val="tx1"/>
                </a:solidFill>
                <a:latin typeface="Times New Roman" pitchFamily="18" charset="0"/>
              </a:defRPr>
            </a:lvl2pPr>
            <a:lvl3pPr marL="1132256" indent="-226451" defTabSz="923103" eaLnBrk="0" hangingPunct="0">
              <a:defRPr sz="1600">
                <a:solidFill>
                  <a:schemeClr val="tx1"/>
                </a:solidFill>
                <a:latin typeface="Times New Roman" pitchFamily="18" charset="0"/>
              </a:defRPr>
            </a:lvl3pPr>
            <a:lvl4pPr marL="1585158" indent="-226451" defTabSz="923103" eaLnBrk="0" hangingPunct="0">
              <a:defRPr sz="1600">
                <a:solidFill>
                  <a:schemeClr val="tx1"/>
                </a:solidFill>
                <a:latin typeface="Times New Roman" pitchFamily="18" charset="0"/>
              </a:defRPr>
            </a:lvl4pPr>
            <a:lvl5pPr marL="2038060" indent="-226451" defTabSz="923103" eaLnBrk="0" hangingPunct="0">
              <a:defRPr sz="1600">
                <a:solidFill>
                  <a:schemeClr val="tx1"/>
                </a:solidFill>
                <a:latin typeface="Times New Roman" pitchFamily="18" charset="0"/>
              </a:defRPr>
            </a:lvl5pPr>
            <a:lvl6pPr marL="2490963" indent="-226451" defTabSz="923103" eaLnBrk="0" fontAlgn="base" hangingPunct="0">
              <a:spcBef>
                <a:spcPct val="0"/>
              </a:spcBef>
              <a:spcAft>
                <a:spcPct val="0"/>
              </a:spcAft>
              <a:defRPr sz="1600">
                <a:solidFill>
                  <a:schemeClr val="tx1"/>
                </a:solidFill>
                <a:latin typeface="Times New Roman" pitchFamily="18" charset="0"/>
              </a:defRPr>
            </a:lvl6pPr>
            <a:lvl7pPr marL="2943865" indent="-226451" defTabSz="923103" eaLnBrk="0" fontAlgn="base" hangingPunct="0">
              <a:spcBef>
                <a:spcPct val="0"/>
              </a:spcBef>
              <a:spcAft>
                <a:spcPct val="0"/>
              </a:spcAft>
              <a:defRPr sz="1600">
                <a:solidFill>
                  <a:schemeClr val="tx1"/>
                </a:solidFill>
                <a:latin typeface="Times New Roman" pitchFamily="18" charset="0"/>
              </a:defRPr>
            </a:lvl7pPr>
            <a:lvl8pPr marL="3396767" indent="-226451" defTabSz="923103" eaLnBrk="0" fontAlgn="base" hangingPunct="0">
              <a:spcBef>
                <a:spcPct val="0"/>
              </a:spcBef>
              <a:spcAft>
                <a:spcPct val="0"/>
              </a:spcAft>
              <a:defRPr sz="1600">
                <a:solidFill>
                  <a:schemeClr val="tx1"/>
                </a:solidFill>
                <a:latin typeface="Times New Roman" pitchFamily="18" charset="0"/>
              </a:defRPr>
            </a:lvl8pPr>
            <a:lvl9pPr marL="3849670" indent="-226451" defTabSz="923103" eaLnBrk="0" fontAlgn="base" hangingPunct="0">
              <a:spcBef>
                <a:spcPct val="0"/>
              </a:spcBef>
              <a:spcAft>
                <a:spcPct val="0"/>
              </a:spcAft>
              <a:defRPr sz="1600">
                <a:solidFill>
                  <a:schemeClr val="tx1"/>
                </a:solidFill>
                <a:latin typeface="Times New Roman" pitchFamily="18" charset="0"/>
              </a:defRPr>
            </a:lvl9pPr>
          </a:lstStyle>
          <a:p>
            <a:pPr eaLnBrk="1" hangingPunct="1"/>
            <a:fld id="{214E8391-2A05-4C51-A9F9-450B1CB5DF0D}" type="slidenum">
              <a:rPr lang="en-US" altLang="en-US" sz="1300"/>
              <a:pPr eaLnBrk="1" hangingPunct="1"/>
              <a:t>12</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927775" y="8757591"/>
            <a:ext cx="3004820" cy="461010"/>
          </a:xfrm>
          <a:prstGeom prst="rect">
            <a:avLst/>
          </a:prstGeom>
          <a:noFill/>
        </p:spPr>
        <p:txBody>
          <a:bodyPr lIns="92382" tIns="46191" rIns="92382" bIns="46191"/>
          <a:lstStyle/>
          <a:p>
            <a:fld id="{60E99CA9-3617-304A-BB94-343C0FD798BE}" type="slidenum">
              <a:rPr lang="en-US">
                <a:solidFill>
                  <a:prstClr val="black"/>
                </a:solidFill>
                <a:latin typeface="Calibri"/>
              </a:rPr>
              <a:pPr/>
              <a:t>20</a:t>
            </a:fld>
            <a:endParaRPr lang="en-US">
              <a:solidFill>
                <a:prstClr val="black"/>
              </a:solidFill>
              <a:latin typeface="Calibri"/>
            </a:endParaRPr>
          </a:p>
        </p:txBody>
      </p:sp>
      <p:sp>
        <p:nvSpPr>
          <p:cNvPr id="18435" name="Rectangle 2"/>
          <p:cNvSpPr>
            <a:spLocks noGrp="1" noRot="1" noChangeAspect="1" noChangeArrowheads="1" noTextEdit="1"/>
          </p:cNvSpPr>
          <p:nvPr>
            <p:ph type="sldImg"/>
          </p:nvPr>
        </p:nvSpPr>
        <p:spPr>
          <a:xfrm>
            <a:off x="1162050" y="692150"/>
            <a:ext cx="4610100" cy="3457575"/>
          </a:xfrm>
          <a:ln/>
        </p:spPr>
      </p:sp>
      <p:sp>
        <p:nvSpPr>
          <p:cNvPr id="184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xfrm>
            <a:off x="2819400" y="6400800"/>
            <a:ext cx="3581400" cy="304800"/>
          </a:xfr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7543800" y="6248400"/>
            <a:ext cx="1143000" cy="457200"/>
          </a:xfrm>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2114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29593"/>
            <a:ext cx="8305800" cy="75526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4D402A6-BAAA-4F52-B184-B82FC51F5838}" type="slidenum">
              <a:rPr lang="en-US" altLang="en-US"/>
              <a:pPr>
                <a:defRPr/>
              </a:pPr>
              <a:t>‹#›</a:t>
            </a:fld>
            <a:endParaRPr lang="en-US" altLang="en-US"/>
          </a:p>
        </p:txBody>
      </p:sp>
    </p:spTree>
    <p:extLst>
      <p:ext uri="{BB962C8B-B14F-4D97-AF65-F5344CB8AC3E}">
        <p14:creationId xmlns:p14="http://schemas.microsoft.com/office/powerpoint/2010/main" val="148913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2C07A070-4E4C-44DB-983A-91BBBBC70EA5}" type="slidenum">
              <a:rPr lang="en-US" altLang="en-US"/>
              <a:pPr>
                <a:defRPr/>
              </a:pPr>
              <a:t>‹#›</a:t>
            </a:fld>
            <a:endParaRPr lang="en-US" altLang="en-US"/>
          </a:p>
        </p:txBody>
      </p:sp>
    </p:spTree>
    <p:extLst>
      <p:ext uri="{BB962C8B-B14F-4D97-AF65-F5344CB8AC3E}">
        <p14:creationId xmlns:p14="http://schemas.microsoft.com/office/powerpoint/2010/main" val="369143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187395"/>
            <a:ext cx="2743200" cy="953079"/>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2156346"/>
            <a:ext cx="2743200" cy="4092054"/>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30F4C5E-174D-4222-ACF1-BFB0C3E0A067}" type="slidenum">
              <a:rPr lang="en-US" altLang="en-US"/>
              <a:pPr>
                <a:defRPr/>
              </a:pPr>
              <a:t>‹#›</a:t>
            </a:fld>
            <a:endParaRPr lang="en-US" altLang="en-US"/>
          </a:p>
        </p:txBody>
      </p:sp>
    </p:spTree>
    <p:extLst>
      <p:ext uri="{BB962C8B-B14F-4D97-AF65-F5344CB8AC3E}">
        <p14:creationId xmlns:p14="http://schemas.microsoft.com/office/powerpoint/2010/main" val="169195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231"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6" name="Right Triangle 5"/>
          <p:cNvSpPr/>
          <p:nvPr/>
        </p:nvSpPr>
        <p:spPr>
          <a:xfrm rot="420000" flipV="1">
            <a:off x="8003951" y="5359441"/>
            <a:ext cx="15533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7" name="Freeform 6"/>
          <p:cNvSpPr>
            <a:spLocks/>
          </p:cNvSpPr>
          <p:nvPr/>
        </p:nvSpPr>
        <p:spPr bwMode="auto">
          <a:xfrm flipV="1">
            <a:off x="-10258" y="5816600"/>
            <a:ext cx="916451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8" name="Freeform 7"/>
          <p:cNvSpPr>
            <a:spLocks/>
          </p:cNvSpPr>
          <p:nvPr/>
        </p:nvSpPr>
        <p:spPr bwMode="auto">
          <a:xfrm flipV="1">
            <a:off x="4381500" y="621986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91"/>
            <a:ext cx="609600" cy="365125"/>
          </a:xfrm>
        </p:spPr>
        <p:txBody>
          <a:bodyPr/>
          <a:lstStyle>
            <a:lvl1pPr>
              <a:defRPr/>
            </a:lvl1pPr>
          </a:lstStyle>
          <a:p>
            <a:pPr>
              <a:defRPr/>
            </a:pPr>
            <a:fld id="{7DB59B0C-EB37-405D-A5D4-A013E66CAAA1}" type="slidenum">
              <a:rPr lang="en-US" altLang="en-US"/>
              <a:pPr>
                <a:defRPr/>
              </a:pPr>
              <a:t>‹#›</a:t>
            </a:fld>
            <a:endParaRPr lang="en-US" altLang="en-US"/>
          </a:p>
        </p:txBody>
      </p:sp>
    </p:spTree>
    <p:extLst>
      <p:ext uri="{BB962C8B-B14F-4D97-AF65-F5344CB8AC3E}">
        <p14:creationId xmlns:p14="http://schemas.microsoft.com/office/powerpoint/2010/main" val="372480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A0D47-966B-4283-9272-7D77BB303A71}" type="slidenum">
              <a:rPr lang="en-US" altLang="en-US"/>
              <a:pPr>
                <a:defRPr/>
              </a:pPr>
              <a:t>‹#›</a:t>
            </a:fld>
            <a:endParaRPr lang="en-US" altLang="en-US"/>
          </a:p>
        </p:txBody>
      </p:sp>
    </p:spTree>
    <p:extLst>
      <p:ext uri="{BB962C8B-B14F-4D97-AF65-F5344CB8AC3E}">
        <p14:creationId xmlns:p14="http://schemas.microsoft.com/office/powerpoint/2010/main" val="100042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4525"/>
            <a:ext cx="2057400" cy="506164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4525"/>
            <a:ext cx="6019800" cy="506164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EFA1365-3524-44CB-B86B-D9A1A342D5F0}" type="slidenum">
              <a:rPr lang="en-US" altLang="en-US"/>
              <a:pPr>
                <a:defRPr/>
              </a:pPr>
              <a:t>‹#›</a:t>
            </a:fld>
            <a:endParaRPr lang="en-US" altLang="en-US"/>
          </a:p>
        </p:txBody>
      </p:sp>
    </p:spTree>
    <p:extLst>
      <p:ext uri="{BB962C8B-B14F-4D97-AF65-F5344CB8AC3E}">
        <p14:creationId xmlns:p14="http://schemas.microsoft.com/office/powerpoint/2010/main" val="337018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884730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Slide Number Placeholder 26"/>
          <p:cNvSpPr>
            <a:spLocks noGrp="1"/>
          </p:cNvSpPr>
          <p:nvPr>
            <p:ph type="sldNum" sz="quarter" idx="11"/>
          </p:nvPr>
        </p:nvSpPr>
        <p:spPr/>
        <p:txBody>
          <a:bodyPr/>
          <a:lstStyle>
            <a:lvl1pPr>
              <a:defRPr/>
            </a:lvl1pPr>
          </a:lstStyle>
          <a:p>
            <a:pPr>
              <a:defRPr/>
            </a:pPr>
            <a:fld id="{0756E422-68FC-4CBC-9B21-FD888812FA6F}" type="slidenum">
              <a:rPr lang="en-US" altLang="en-US"/>
              <a:pPr>
                <a:defRPr/>
              </a:pPr>
              <a:t>‹#›</a:t>
            </a:fld>
            <a:endParaRPr lang="en-US" altLang="en-US"/>
          </a:p>
        </p:txBody>
      </p:sp>
    </p:spTree>
    <p:extLst>
      <p:ext uri="{BB962C8B-B14F-4D97-AF65-F5344CB8AC3E}">
        <p14:creationId xmlns:p14="http://schemas.microsoft.com/office/powerpoint/2010/main" val="3134527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9658"/>
            <a:ext cx="8229600" cy="79697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C599945-094B-4E96-BC3D-18CD5936752E}" type="slidenum">
              <a:rPr lang="en-US" altLang="en-US"/>
              <a:pPr>
                <a:defRPr/>
              </a:pPr>
              <a:t>‹#›</a:t>
            </a:fld>
            <a:endParaRPr lang="en-US" altLang="en-US"/>
          </a:p>
        </p:txBody>
      </p:sp>
    </p:spTree>
    <p:extLst>
      <p:ext uri="{BB962C8B-B14F-4D97-AF65-F5344CB8AC3E}">
        <p14:creationId xmlns:p14="http://schemas.microsoft.com/office/powerpoint/2010/main" val="338988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9154"/>
            <a:ext cx="8229600" cy="79621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B885EB7-7461-40FF-9C7F-DB69FA0F2E73}" type="slidenum">
              <a:rPr lang="en-US" altLang="en-US"/>
              <a:pPr>
                <a:defRPr/>
              </a:pPr>
              <a:t>‹#›</a:t>
            </a:fld>
            <a:endParaRPr lang="en-US" altLang="en-US"/>
          </a:p>
        </p:txBody>
      </p:sp>
    </p:spTree>
    <p:extLst>
      <p:ext uri="{BB962C8B-B14F-4D97-AF65-F5344CB8AC3E}">
        <p14:creationId xmlns:p14="http://schemas.microsoft.com/office/powerpoint/2010/main" val="1799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135" y="1676399"/>
            <a:ext cx="8348353" cy="46650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lvl1pPr>
              <a:defRPr/>
            </a:lvl1pPr>
          </a:lstStyle>
          <a:p>
            <a:endParaRPr lang="en-US" dirty="0">
              <a:solidFill>
                <a:srgbClr val="000000"/>
              </a:solidFill>
            </a:endParaRPr>
          </a:p>
        </p:txBody>
      </p:sp>
      <p:sp>
        <p:nvSpPr>
          <p:cNvPr id="9" name="Footer Placeholder 8"/>
          <p:cNvSpPr>
            <a:spLocks noGrp="1"/>
          </p:cNvSpPr>
          <p:nvPr>
            <p:ph type="ftr" sz="quarter" idx="11"/>
          </p:nvPr>
        </p:nvSpPr>
        <p:spPr>
          <a:xfrm>
            <a:off x="2895600" y="6400800"/>
            <a:ext cx="3352800" cy="304800"/>
          </a:xfrm>
        </p:spPr>
        <p:txBody>
          <a:bodyPr/>
          <a:lstStyle/>
          <a:p>
            <a:endParaRPr lang="en-US" dirty="0">
              <a:solidFill>
                <a:srgbClr val="000000"/>
              </a:solidFill>
            </a:endParaRPr>
          </a:p>
        </p:txBody>
      </p:sp>
      <p:sp>
        <p:nvSpPr>
          <p:cNvPr id="10" name="Slide Number Placeholder 9"/>
          <p:cNvSpPr>
            <a:spLocks noGrp="1"/>
          </p:cNvSpPr>
          <p:nvPr>
            <p:ph type="sldNum" sz="quarter" idx="12"/>
          </p:nvPr>
        </p:nvSpPr>
        <p:spPr>
          <a:xfrm>
            <a:off x="7322575" y="6300019"/>
            <a:ext cx="1371600" cy="457200"/>
          </a:xfrm>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64535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8053"/>
            <a:ext cx="8229600" cy="7825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9"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9"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F6CB1431-6A3B-4453-BE4F-81DA2079430F}" type="slidenum">
              <a:rPr lang="en-US" altLang="en-US"/>
              <a:pPr>
                <a:defRPr/>
              </a:pPr>
              <a:t>‹#›</a:t>
            </a:fld>
            <a:endParaRPr lang="en-US" altLang="en-US"/>
          </a:p>
        </p:txBody>
      </p:sp>
    </p:spTree>
    <p:extLst>
      <p:ext uri="{BB962C8B-B14F-4D97-AF65-F5344CB8AC3E}">
        <p14:creationId xmlns:p14="http://schemas.microsoft.com/office/powerpoint/2010/main" val="281924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29593"/>
            <a:ext cx="8305800" cy="75526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4D402A6-BAAA-4F52-B184-B82FC51F5838}" type="slidenum">
              <a:rPr lang="en-US" altLang="en-US"/>
              <a:pPr>
                <a:defRPr/>
              </a:pPr>
              <a:t>‹#›</a:t>
            </a:fld>
            <a:endParaRPr lang="en-US" altLang="en-US"/>
          </a:p>
        </p:txBody>
      </p:sp>
    </p:spTree>
    <p:extLst>
      <p:ext uri="{BB962C8B-B14F-4D97-AF65-F5344CB8AC3E}">
        <p14:creationId xmlns:p14="http://schemas.microsoft.com/office/powerpoint/2010/main" val="375024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2C07A070-4E4C-44DB-983A-91BBBBC70EA5}" type="slidenum">
              <a:rPr lang="en-US" altLang="en-US"/>
              <a:pPr>
                <a:defRPr/>
              </a:pPr>
              <a:t>‹#›</a:t>
            </a:fld>
            <a:endParaRPr lang="en-US" altLang="en-US"/>
          </a:p>
        </p:txBody>
      </p:sp>
    </p:spTree>
    <p:extLst>
      <p:ext uri="{BB962C8B-B14F-4D97-AF65-F5344CB8AC3E}">
        <p14:creationId xmlns:p14="http://schemas.microsoft.com/office/powerpoint/2010/main" val="161928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187389"/>
            <a:ext cx="2743200" cy="953079"/>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2156346"/>
            <a:ext cx="2743200" cy="4092054"/>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30F4C5E-174D-4222-ACF1-BFB0C3E0A067}" type="slidenum">
              <a:rPr lang="en-US" altLang="en-US"/>
              <a:pPr>
                <a:defRPr/>
              </a:pPr>
              <a:t>‹#›</a:t>
            </a:fld>
            <a:endParaRPr lang="en-US" altLang="en-US"/>
          </a:p>
        </p:txBody>
      </p:sp>
    </p:spTree>
    <p:extLst>
      <p:ext uri="{BB962C8B-B14F-4D97-AF65-F5344CB8AC3E}">
        <p14:creationId xmlns:p14="http://schemas.microsoft.com/office/powerpoint/2010/main" val="224383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231"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6" name="Right Triangle 5"/>
          <p:cNvSpPr/>
          <p:nvPr/>
        </p:nvSpPr>
        <p:spPr>
          <a:xfrm rot="420000" flipV="1">
            <a:off x="8003948" y="5359435"/>
            <a:ext cx="15533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7" name="Freeform 6"/>
          <p:cNvSpPr>
            <a:spLocks/>
          </p:cNvSpPr>
          <p:nvPr/>
        </p:nvSpPr>
        <p:spPr bwMode="auto">
          <a:xfrm flipV="1">
            <a:off x="-10258" y="5816600"/>
            <a:ext cx="916451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8" name="Freeform 7"/>
          <p:cNvSpPr>
            <a:spLocks/>
          </p:cNvSpPr>
          <p:nvPr/>
        </p:nvSpPr>
        <p:spPr bwMode="auto">
          <a:xfrm flipV="1">
            <a:off x="4381500" y="621986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85"/>
            <a:ext cx="609600" cy="365125"/>
          </a:xfrm>
        </p:spPr>
        <p:txBody>
          <a:bodyPr/>
          <a:lstStyle>
            <a:lvl1pPr>
              <a:defRPr/>
            </a:lvl1pPr>
          </a:lstStyle>
          <a:p>
            <a:pPr>
              <a:defRPr/>
            </a:pPr>
            <a:fld id="{7DB59B0C-EB37-405D-A5D4-A013E66CAAA1}" type="slidenum">
              <a:rPr lang="en-US" altLang="en-US"/>
              <a:pPr>
                <a:defRPr/>
              </a:pPr>
              <a:t>‹#›</a:t>
            </a:fld>
            <a:endParaRPr lang="en-US" altLang="en-US"/>
          </a:p>
        </p:txBody>
      </p:sp>
    </p:spTree>
    <p:extLst>
      <p:ext uri="{BB962C8B-B14F-4D97-AF65-F5344CB8AC3E}">
        <p14:creationId xmlns:p14="http://schemas.microsoft.com/office/powerpoint/2010/main" val="734092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A0D47-966B-4283-9272-7D77BB303A71}" type="slidenum">
              <a:rPr lang="en-US" altLang="en-US"/>
              <a:pPr>
                <a:defRPr/>
              </a:pPr>
              <a:t>‹#›</a:t>
            </a:fld>
            <a:endParaRPr lang="en-US" altLang="en-US"/>
          </a:p>
        </p:txBody>
      </p:sp>
    </p:spTree>
    <p:extLst>
      <p:ext uri="{BB962C8B-B14F-4D97-AF65-F5344CB8AC3E}">
        <p14:creationId xmlns:p14="http://schemas.microsoft.com/office/powerpoint/2010/main" val="3793245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4525"/>
            <a:ext cx="2057400" cy="506164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4525"/>
            <a:ext cx="6019800" cy="506164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85"/>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EFA1365-3524-44CB-B86B-D9A1A342D5F0}" type="slidenum">
              <a:rPr lang="en-US" altLang="en-US"/>
              <a:pPr>
                <a:defRPr/>
              </a:pPr>
              <a:t>‹#›</a:t>
            </a:fld>
            <a:endParaRPr lang="en-US" altLang="en-US"/>
          </a:p>
        </p:txBody>
      </p:sp>
    </p:spTree>
    <p:extLst>
      <p:ext uri="{BB962C8B-B14F-4D97-AF65-F5344CB8AC3E}">
        <p14:creationId xmlns:p14="http://schemas.microsoft.com/office/powerpoint/2010/main" val="3881225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5020265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Slide Number Placeholder 26"/>
          <p:cNvSpPr>
            <a:spLocks noGrp="1"/>
          </p:cNvSpPr>
          <p:nvPr>
            <p:ph type="sldNum" sz="quarter" idx="11"/>
          </p:nvPr>
        </p:nvSpPr>
        <p:spPr/>
        <p:txBody>
          <a:bodyPr/>
          <a:lstStyle>
            <a:lvl1pPr>
              <a:defRPr/>
            </a:lvl1pPr>
          </a:lstStyle>
          <a:p>
            <a:pPr>
              <a:defRPr/>
            </a:pPr>
            <a:fld id="{0756E422-68FC-4CBC-9B21-FD888812FA6F}" type="slidenum">
              <a:rPr lang="en-US" altLang="en-US"/>
              <a:pPr>
                <a:defRPr/>
              </a:pPr>
              <a:t>‹#›</a:t>
            </a:fld>
            <a:endParaRPr lang="en-US" altLang="en-US"/>
          </a:p>
        </p:txBody>
      </p:sp>
    </p:spTree>
    <p:extLst>
      <p:ext uri="{BB962C8B-B14F-4D97-AF65-F5344CB8AC3E}">
        <p14:creationId xmlns:p14="http://schemas.microsoft.com/office/powerpoint/2010/main" val="3416181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9658"/>
            <a:ext cx="8229600" cy="79697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C599945-094B-4E96-BC3D-18CD5936752E}" type="slidenum">
              <a:rPr lang="en-US" altLang="en-US"/>
              <a:pPr>
                <a:defRPr/>
              </a:pPr>
              <a:t>‹#›</a:t>
            </a:fld>
            <a:endParaRPr lang="en-US" altLang="en-US"/>
          </a:p>
        </p:txBody>
      </p:sp>
    </p:spTree>
    <p:extLst>
      <p:ext uri="{BB962C8B-B14F-4D97-AF65-F5344CB8AC3E}">
        <p14:creationId xmlns:p14="http://schemas.microsoft.com/office/powerpoint/2010/main" val="268678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50098"/>
      </p:ext>
    </p:extLst>
  </p:cSld>
  <p:clrMapOvr>
    <a:masterClrMapping/>
  </p:clrMapOvr>
  <p:transition>
    <p:cut/>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9154"/>
            <a:ext cx="8229600" cy="79621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B885EB7-7461-40FF-9C7F-DB69FA0F2E73}" type="slidenum">
              <a:rPr lang="en-US" altLang="en-US"/>
              <a:pPr>
                <a:defRPr/>
              </a:pPr>
              <a:t>‹#›</a:t>
            </a:fld>
            <a:endParaRPr lang="en-US" altLang="en-US"/>
          </a:p>
        </p:txBody>
      </p:sp>
    </p:spTree>
    <p:extLst>
      <p:ext uri="{BB962C8B-B14F-4D97-AF65-F5344CB8AC3E}">
        <p14:creationId xmlns:p14="http://schemas.microsoft.com/office/powerpoint/2010/main" val="1940080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8053"/>
            <a:ext cx="8229600" cy="7825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9"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9"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F6CB1431-6A3B-4453-BE4F-81DA2079430F}" type="slidenum">
              <a:rPr lang="en-US" altLang="en-US"/>
              <a:pPr>
                <a:defRPr/>
              </a:pPr>
              <a:t>‹#›</a:t>
            </a:fld>
            <a:endParaRPr lang="en-US" altLang="en-US"/>
          </a:p>
        </p:txBody>
      </p:sp>
    </p:spTree>
    <p:extLst>
      <p:ext uri="{BB962C8B-B14F-4D97-AF65-F5344CB8AC3E}">
        <p14:creationId xmlns:p14="http://schemas.microsoft.com/office/powerpoint/2010/main" val="2351924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29593"/>
            <a:ext cx="8305800" cy="75526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4D402A6-BAAA-4F52-B184-B82FC51F5838}" type="slidenum">
              <a:rPr lang="en-US" altLang="en-US"/>
              <a:pPr>
                <a:defRPr/>
              </a:pPr>
              <a:t>‹#›</a:t>
            </a:fld>
            <a:endParaRPr lang="en-US" altLang="en-US"/>
          </a:p>
        </p:txBody>
      </p:sp>
    </p:spTree>
    <p:extLst>
      <p:ext uri="{BB962C8B-B14F-4D97-AF65-F5344CB8AC3E}">
        <p14:creationId xmlns:p14="http://schemas.microsoft.com/office/powerpoint/2010/main" val="2703073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2C07A070-4E4C-44DB-983A-91BBBBC70EA5}" type="slidenum">
              <a:rPr lang="en-US" altLang="en-US"/>
              <a:pPr>
                <a:defRPr/>
              </a:pPr>
              <a:t>‹#›</a:t>
            </a:fld>
            <a:endParaRPr lang="en-US" altLang="en-US"/>
          </a:p>
        </p:txBody>
      </p:sp>
    </p:spTree>
    <p:extLst>
      <p:ext uri="{BB962C8B-B14F-4D97-AF65-F5344CB8AC3E}">
        <p14:creationId xmlns:p14="http://schemas.microsoft.com/office/powerpoint/2010/main" val="1481625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187383"/>
            <a:ext cx="2743200" cy="953079"/>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2156346"/>
            <a:ext cx="2743200" cy="4092054"/>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30F4C5E-174D-4222-ACF1-BFB0C3E0A067}" type="slidenum">
              <a:rPr lang="en-US" altLang="en-US"/>
              <a:pPr>
                <a:defRPr/>
              </a:pPr>
              <a:t>‹#›</a:t>
            </a:fld>
            <a:endParaRPr lang="en-US" altLang="en-US"/>
          </a:p>
        </p:txBody>
      </p:sp>
    </p:spTree>
    <p:extLst>
      <p:ext uri="{BB962C8B-B14F-4D97-AF65-F5344CB8AC3E}">
        <p14:creationId xmlns:p14="http://schemas.microsoft.com/office/powerpoint/2010/main" val="1550997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231"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6" name="Right Triangle 5"/>
          <p:cNvSpPr/>
          <p:nvPr/>
        </p:nvSpPr>
        <p:spPr>
          <a:xfrm rot="420000" flipV="1">
            <a:off x="8003945" y="5359429"/>
            <a:ext cx="15533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7" name="Freeform 6"/>
          <p:cNvSpPr>
            <a:spLocks/>
          </p:cNvSpPr>
          <p:nvPr/>
        </p:nvSpPr>
        <p:spPr bwMode="auto">
          <a:xfrm flipV="1">
            <a:off x="-10258" y="5816600"/>
            <a:ext cx="916451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8" name="Freeform 7"/>
          <p:cNvSpPr>
            <a:spLocks/>
          </p:cNvSpPr>
          <p:nvPr/>
        </p:nvSpPr>
        <p:spPr bwMode="auto">
          <a:xfrm flipV="1">
            <a:off x="4381500" y="621985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79"/>
            <a:ext cx="609600" cy="365125"/>
          </a:xfrm>
        </p:spPr>
        <p:txBody>
          <a:bodyPr/>
          <a:lstStyle>
            <a:lvl1pPr>
              <a:defRPr/>
            </a:lvl1pPr>
          </a:lstStyle>
          <a:p>
            <a:pPr>
              <a:defRPr/>
            </a:pPr>
            <a:fld id="{7DB59B0C-EB37-405D-A5D4-A013E66CAAA1}" type="slidenum">
              <a:rPr lang="en-US" altLang="en-US"/>
              <a:pPr>
                <a:defRPr/>
              </a:pPr>
              <a:t>‹#›</a:t>
            </a:fld>
            <a:endParaRPr lang="en-US" altLang="en-US"/>
          </a:p>
        </p:txBody>
      </p:sp>
    </p:spTree>
    <p:extLst>
      <p:ext uri="{BB962C8B-B14F-4D97-AF65-F5344CB8AC3E}">
        <p14:creationId xmlns:p14="http://schemas.microsoft.com/office/powerpoint/2010/main" val="3273238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A0D47-966B-4283-9272-7D77BB303A71}" type="slidenum">
              <a:rPr lang="en-US" altLang="en-US"/>
              <a:pPr>
                <a:defRPr/>
              </a:pPr>
              <a:t>‹#›</a:t>
            </a:fld>
            <a:endParaRPr lang="en-US" altLang="en-US"/>
          </a:p>
        </p:txBody>
      </p:sp>
    </p:spTree>
    <p:extLst>
      <p:ext uri="{BB962C8B-B14F-4D97-AF65-F5344CB8AC3E}">
        <p14:creationId xmlns:p14="http://schemas.microsoft.com/office/powerpoint/2010/main" val="2843556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4525"/>
            <a:ext cx="2057400" cy="506164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4525"/>
            <a:ext cx="6019800" cy="506164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79"/>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EFA1365-3524-44CB-B86B-D9A1A342D5F0}" type="slidenum">
              <a:rPr lang="en-US" altLang="en-US"/>
              <a:pPr>
                <a:defRPr/>
              </a:pPr>
              <a:t>‹#›</a:t>
            </a:fld>
            <a:endParaRPr lang="en-US" altLang="en-US"/>
          </a:p>
        </p:txBody>
      </p:sp>
    </p:spTree>
    <p:extLst>
      <p:ext uri="{BB962C8B-B14F-4D97-AF65-F5344CB8AC3E}">
        <p14:creationId xmlns:p14="http://schemas.microsoft.com/office/powerpoint/2010/main" val="237217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53431809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Slide Number Placeholder 26"/>
          <p:cNvSpPr>
            <a:spLocks noGrp="1"/>
          </p:cNvSpPr>
          <p:nvPr>
            <p:ph type="sldNum" sz="quarter" idx="11"/>
          </p:nvPr>
        </p:nvSpPr>
        <p:spPr/>
        <p:txBody>
          <a:bodyPr/>
          <a:lstStyle>
            <a:lvl1pPr>
              <a:defRPr/>
            </a:lvl1pPr>
          </a:lstStyle>
          <a:p>
            <a:pPr>
              <a:defRPr/>
            </a:pPr>
            <a:fld id="{0756E422-68FC-4CBC-9B21-FD888812FA6F}" type="slidenum">
              <a:rPr lang="en-US" altLang="en-US"/>
              <a:pPr>
                <a:defRPr/>
              </a:pPr>
              <a:t>‹#›</a:t>
            </a:fld>
            <a:endParaRPr lang="en-US" altLang="en-US"/>
          </a:p>
        </p:txBody>
      </p:sp>
    </p:spTree>
    <p:extLst>
      <p:ext uri="{BB962C8B-B14F-4D97-AF65-F5344CB8AC3E}">
        <p14:creationId xmlns:p14="http://schemas.microsoft.com/office/powerpoint/2010/main" val="52940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Default">
    <p:spTree>
      <p:nvGrpSpPr>
        <p:cNvPr id="1" name=""/>
        <p:cNvGrpSpPr/>
        <p:nvPr/>
      </p:nvGrpSpPr>
      <p:grpSpPr>
        <a:xfrm>
          <a:off x="0" y="0"/>
          <a:ext cx="0" cy="0"/>
          <a:chOff x="0" y="0"/>
          <a:chExt cx="0" cy="0"/>
        </a:xfrm>
      </p:grpSpPr>
      <p:sp>
        <p:nvSpPr>
          <p:cNvPr id="2" name="Title 1"/>
          <p:cNvSpPr>
            <a:spLocks noGrp="1"/>
          </p:cNvSpPr>
          <p:nvPr>
            <p:ph type="title"/>
          </p:nvPr>
        </p:nvSpPr>
        <p:spPr>
          <a:xfrm>
            <a:off x="864638" y="274642"/>
            <a:ext cx="7414724" cy="496433"/>
          </a:xfrm>
          <a:prstGeom prst="rect">
            <a:avLst/>
          </a:prstGeom>
        </p:spPr>
        <p:txBody>
          <a:bodyPr anchor="t"/>
          <a:lstStyle>
            <a:lvl1pPr>
              <a:lnSpc>
                <a:spcPct val="85000"/>
              </a:lnSpc>
              <a:defRPr sz="2400" b="1">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0285" y="1119482"/>
            <a:ext cx="8599716" cy="5428075"/>
          </a:xfrm>
        </p:spPr>
        <p:txBody>
          <a:bodyPr/>
          <a:lstStyle>
            <a:lvl1pPr>
              <a:lnSpc>
                <a:spcPct val="90000"/>
              </a:lnSpc>
              <a:spcBef>
                <a:spcPts val="300"/>
              </a:spcBef>
              <a:spcAft>
                <a:spcPts val="600"/>
              </a:spcAft>
              <a:buClr>
                <a:srgbClr val="0000FF"/>
              </a:buClr>
              <a:buSzPct val="125000"/>
              <a:buFont typeface="Lucida Grande"/>
              <a:buChar char="●"/>
              <a:defRPr sz="2000" b="1">
                <a:latin typeface="Helvetica"/>
                <a:cs typeface="Helvetica"/>
              </a:defRPr>
            </a:lvl1pPr>
            <a:lvl2pPr>
              <a:lnSpc>
                <a:spcPct val="90000"/>
              </a:lnSpc>
              <a:spcBef>
                <a:spcPts val="0"/>
              </a:spcBef>
              <a:spcAft>
                <a:spcPts val="600"/>
              </a:spcAft>
              <a:buClr>
                <a:srgbClr val="0000FF"/>
              </a:buClr>
              <a:defRPr sz="1800">
                <a:latin typeface="Helvetica"/>
                <a:cs typeface="Helvetica"/>
              </a:defRPr>
            </a:lvl2pPr>
            <a:lvl3pPr>
              <a:lnSpc>
                <a:spcPct val="90000"/>
              </a:lnSpc>
              <a:spcBef>
                <a:spcPts val="0"/>
              </a:spcBef>
              <a:spcAft>
                <a:spcPts val="600"/>
              </a:spcAft>
              <a:buClr>
                <a:srgbClr val="0000FF"/>
              </a:buClr>
              <a:defRPr sz="1600">
                <a:latin typeface="Helvetica"/>
                <a:cs typeface="Helvetica"/>
              </a:defRPr>
            </a:lvl3pPr>
            <a:lvl4pPr>
              <a:lnSpc>
                <a:spcPct val="90000"/>
              </a:lnSpc>
              <a:spcBef>
                <a:spcPts val="0"/>
              </a:spcBef>
              <a:spcAft>
                <a:spcPts val="600"/>
              </a:spcAft>
              <a:buClr>
                <a:srgbClr val="0000FF"/>
              </a:buClr>
              <a:defRPr sz="1600">
                <a:latin typeface="Helvetica"/>
                <a:cs typeface="Helvetica"/>
              </a:defRPr>
            </a:lvl4pPr>
            <a:lvl5pPr>
              <a:lnSpc>
                <a:spcPct val="90000"/>
              </a:lnSpc>
              <a:spcBef>
                <a:spcPts val="0"/>
              </a:spcBef>
              <a:spcAft>
                <a:spcPts val="600"/>
              </a:spcAft>
              <a:buClr>
                <a:srgbClr val="0000FF"/>
              </a:buClr>
              <a:defRPr sz="1600">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6781800" y="6400800"/>
            <a:ext cx="1905000" cy="304800"/>
          </a:xfrm>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5337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9658"/>
            <a:ext cx="8229600" cy="79697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C599945-094B-4E96-BC3D-18CD5936752E}" type="slidenum">
              <a:rPr lang="en-US" altLang="en-US"/>
              <a:pPr>
                <a:defRPr/>
              </a:pPr>
              <a:t>‹#›</a:t>
            </a:fld>
            <a:endParaRPr lang="en-US" altLang="en-US"/>
          </a:p>
        </p:txBody>
      </p:sp>
    </p:spTree>
    <p:extLst>
      <p:ext uri="{BB962C8B-B14F-4D97-AF65-F5344CB8AC3E}">
        <p14:creationId xmlns:p14="http://schemas.microsoft.com/office/powerpoint/2010/main" val="1803631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9154"/>
            <a:ext cx="8229600" cy="79621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B885EB7-7461-40FF-9C7F-DB69FA0F2E73}" type="slidenum">
              <a:rPr lang="en-US" altLang="en-US"/>
              <a:pPr>
                <a:defRPr/>
              </a:pPr>
              <a:t>‹#›</a:t>
            </a:fld>
            <a:endParaRPr lang="en-US" altLang="en-US"/>
          </a:p>
        </p:txBody>
      </p:sp>
    </p:spTree>
    <p:extLst>
      <p:ext uri="{BB962C8B-B14F-4D97-AF65-F5344CB8AC3E}">
        <p14:creationId xmlns:p14="http://schemas.microsoft.com/office/powerpoint/2010/main" val="4180172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8053"/>
            <a:ext cx="8229600" cy="7825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9"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9"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F6CB1431-6A3B-4453-BE4F-81DA2079430F}" type="slidenum">
              <a:rPr lang="en-US" altLang="en-US"/>
              <a:pPr>
                <a:defRPr/>
              </a:pPr>
              <a:t>‹#›</a:t>
            </a:fld>
            <a:endParaRPr lang="en-US" altLang="en-US"/>
          </a:p>
        </p:txBody>
      </p:sp>
    </p:spTree>
    <p:extLst>
      <p:ext uri="{BB962C8B-B14F-4D97-AF65-F5344CB8AC3E}">
        <p14:creationId xmlns:p14="http://schemas.microsoft.com/office/powerpoint/2010/main" val="4261339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29593"/>
            <a:ext cx="8305800" cy="75526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4D402A6-BAAA-4F52-B184-B82FC51F5838}" type="slidenum">
              <a:rPr lang="en-US" altLang="en-US"/>
              <a:pPr>
                <a:defRPr/>
              </a:pPr>
              <a:t>‹#›</a:t>
            </a:fld>
            <a:endParaRPr lang="en-US" altLang="en-US"/>
          </a:p>
        </p:txBody>
      </p:sp>
    </p:spTree>
    <p:extLst>
      <p:ext uri="{BB962C8B-B14F-4D97-AF65-F5344CB8AC3E}">
        <p14:creationId xmlns:p14="http://schemas.microsoft.com/office/powerpoint/2010/main" val="181560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2C07A070-4E4C-44DB-983A-91BBBBC70EA5}" type="slidenum">
              <a:rPr lang="en-US" altLang="en-US"/>
              <a:pPr>
                <a:defRPr/>
              </a:pPr>
              <a:t>‹#›</a:t>
            </a:fld>
            <a:endParaRPr lang="en-US" altLang="en-US"/>
          </a:p>
        </p:txBody>
      </p:sp>
    </p:spTree>
    <p:extLst>
      <p:ext uri="{BB962C8B-B14F-4D97-AF65-F5344CB8AC3E}">
        <p14:creationId xmlns:p14="http://schemas.microsoft.com/office/powerpoint/2010/main" val="3288536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187365"/>
            <a:ext cx="2743200" cy="953079"/>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2156346"/>
            <a:ext cx="2743200" cy="4092054"/>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30F4C5E-174D-4222-ACF1-BFB0C3E0A067}" type="slidenum">
              <a:rPr lang="en-US" altLang="en-US"/>
              <a:pPr>
                <a:defRPr/>
              </a:pPr>
              <a:t>‹#›</a:t>
            </a:fld>
            <a:endParaRPr lang="en-US" altLang="en-US"/>
          </a:p>
        </p:txBody>
      </p:sp>
    </p:spTree>
    <p:extLst>
      <p:ext uri="{BB962C8B-B14F-4D97-AF65-F5344CB8AC3E}">
        <p14:creationId xmlns:p14="http://schemas.microsoft.com/office/powerpoint/2010/main" val="1745669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231"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6" name="Right Triangle 5"/>
          <p:cNvSpPr/>
          <p:nvPr/>
        </p:nvSpPr>
        <p:spPr>
          <a:xfrm rot="420000" flipV="1">
            <a:off x="8003936" y="5359411"/>
            <a:ext cx="15533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7" name="Freeform 6"/>
          <p:cNvSpPr>
            <a:spLocks/>
          </p:cNvSpPr>
          <p:nvPr/>
        </p:nvSpPr>
        <p:spPr bwMode="auto">
          <a:xfrm flipV="1">
            <a:off x="-10258" y="5816600"/>
            <a:ext cx="916451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8" name="Freeform 7"/>
          <p:cNvSpPr>
            <a:spLocks/>
          </p:cNvSpPr>
          <p:nvPr/>
        </p:nvSpPr>
        <p:spPr bwMode="auto">
          <a:xfrm flipV="1">
            <a:off x="4381500" y="621983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61"/>
            <a:ext cx="609600" cy="365125"/>
          </a:xfrm>
        </p:spPr>
        <p:txBody>
          <a:bodyPr/>
          <a:lstStyle>
            <a:lvl1pPr>
              <a:defRPr/>
            </a:lvl1pPr>
          </a:lstStyle>
          <a:p>
            <a:pPr>
              <a:defRPr/>
            </a:pPr>
            <a:fld id="{7DB59B0C-EB37-405D-A5D4-A013E66CAAA1}" type="slidenum">
              <a:rPr lang="en-US" altLang="en-US"/>
              <a:pPr>
                <a:defRPr/>
              </a:pPr>
              <a:t>‹#›</a:t>
            </a:fld>
            <a:endParaRPr lang="en-US" altLang="en-US"/>
          </a:p>
        </p:txBody>
      </p:sp>
    </p:spTree>
    <p:extLst>
      <p:ext uri="{BB962C8B-B14F-4D97-AF65-F5344CB8AC3E}">
        <p14:creationId xmlns:p14="http://schemas.microsoft.com/office/powerpoint/2010/main" val="2766858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A0D47-966B-4283-9272-7D77BB303A71}" type="slidenum">
              <a:rPr lang="en-US" altLang="en-US"/>
              <a:pPr>
                <a:defRPr/>
              </a:pPr>
              <a:t>‹#›</a:t>
            </a:fld>
            <a:endParaRPr lang="en-US" altLang="en-US"/>
          </a:p>
        </p:txBody>
      </p:sp>
    </p:spTree>
    <p:extLst>
      <p:ext uri="{BB962C8B-B14F-4D97-AF65-F5344CB8AC3E}">
        <p14:creationId xmlns:p14="http://schemas.microsoft.com/office/powerpoint/2010/main" val="2283847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4525"/>
            <a:ext cx="2057400" cy="506164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4525"/>
            <a:ext cx="6019800" cy="506164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EFA1365-3524-44CB-B86B-D9A1A342D5F0}" type="slidenum">
              <a:rPr lang="en-US" altLang="en-US"/>
              <a:pPr>
                <a:defRPr/>
              </a:pPr>
              <a:t>‹#›</a:t>
            </a:fld>
            <a:endParaRPr lang="en-US" altLang="en-US"/>
          </a:p>
        </p:txBody>
      </p:sp>
    </p:spTree>
    <p:extLst>
      <p:ext uri="{BB962C8B-B14F-4D97-AF65-F5344CB8AC3E}">
        <p14:creationId xmlns:p14="http://schemas.microsoft.com/office/powerpoint/2010/main" val="1551616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8487624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653646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Slide Number Placeholder 26"/>
          <p:cNvSpPr>
            <a:spLocks noGrp="1"/>
          </p:cNvSpPr>
          <p:nvPr>
            <p:ph type="sldNum" sz="quarter" idx="11"/>
          </p:nvPr>
        </p:nvSpPr>
        <p:spPr/>
        <p:txBody>
          <a:bodyPr/>
          <a:lstStyle>
            <a:lvl1pPr>
              <a:defRPr/>
            </a:lvl1pPr>
          </a:lstStyle>
          <a:p>
            <a:pPr>
              <a:defRPr/>
            </a:pPr>
            <a:fld id="{0756E422-68FC-4CBC-9B21-FD888812FA6F}" type="slidenum">
              <a:rPr lang="en-US" altLang="en-US"/>
              <a:pPr>
                <a:defRPr/>
              </a:pPr>
              <a:t>‹#›</a:t>
            </a:fld>
            <a:endParaRPr lang="en-US" altLang="en-US"/>
          </a:p>
        </p:txBody>
      </p:sp>
    </p:spTree>
    <p:extLst>
      <p:ext uri="{BB962C8B-B14F-4D97-AF65-F5344CB8AC3E}">
        <p14:creationId xmlns:p14="http://schemas.microsoft.com/office/powerpoint/2010/main" val="2600925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9658"/>
            <a:ext cx="8229600" cy="79697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C599945-094B-4E96-BC3D-18CD5936752E}" type="slidenum">
              <a:rPr lang="en-US" altLang="en-US"/>
              <a:pPr>
                <a:defRPr/>
              </a:pPr>
              <a:t>‹#›</a:t>
            </a:fld>
            <a:endParaRPr lang="en-US" altLang="en-US"/>
          </a:p>
        </p:txBody>
      </p:sp>
    </p:spTree>
    <p:extLst>
      <p:ext uri="{BB962C8B-B14F-4D97-AF65-F5344CB8AC3E}">
        <p14:creationId xmlns:p14="http://schemas.microsoft.com/office/powerpoint/2010/main" val="1664400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9154"/>
            <a:ext cx="8229600" cy="79621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B885EB7-7461-40FF-9C7F-DB69FA0F2E73}" type="slidenum">
              <a:rPr lang="en-US" altLang="en-US"/>
              <a:pPr>
                <a:defRPr/>
              </a:pPr>
              <a:t>‹#›</a:t>
            </a:fld>
            <a:endParaRPr lang="en-US" altLang="en-US"/>
          </a:p>
        </p:txBody>
      </p:sp>
    </p:spTree>
    <p:extLst>
      <p:ext uri="{BB962C8B-B14F-4D97-AF65-F5344CB8AC3E}">
        <p14:creationId xmlns:p14="http://schemas.microsoft.com/office/powerpoint/2010/main" val="487272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8053"/>
            <a:ext cx="8229600" cy="7825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F6CB1431-6A3B-4453-BE4F-81DA2079430F}" type="slidenum">
              <a:rPr lang="en-US" altLang="en-US"/>
              <a:pPr>
                <a:defRPr/>
              </a:pPr>
              <a:t>‹#›</a:t>
            </a:fld>
            <a:endParaRPr lang="en-US" altLang="en-US"/>
          </a:p>
        </p:txBody>
      </p:sp>
    </p:spTree>
    <p:extLst>
      <p:ext uri="{BB962C8B-B14F-4D97-AF65-F5344CB8AC3E}">
        <p14:creationId xmlns:p14="http://schemas.microsoft.com/office/powerpoint/2010/main" val="3091279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29593"/>
            <a:ext cx="8305800" cy="75526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4D402A6-BAAA-4F52-B184-B82FC51F5838}" type="slidenum">
              <a:rPr lang="en-US" altLang="en-US"/>
              <a:pPr>
                <a:defRPr/>
              </a:pPr>
              <a:t>‹#›</a:t>
            </a:fld>
            <a:endParaRPr lang="en-US" altLang="en-US"/>
          </a:p>
        </p:txBody>
      </p:sp>
    </p:spTree>
    <p:extLst>
      <p:ext uri="{BB962C8B-B14F-4D97-AF65-F5344CB8AC3E}">
        <p14:creationId xmlns:p14="http://schemas.microsoft.com/office/powerpoint/2010/main" val="270502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2C07A070-4E4C-44DB-983A-91BBBBC70EA5}" type="slidenum">
              <a:rPr lang="en-US" altLang="en-US"/>
              <a:pPr>
                <a:defRPr/>
              </a:pPr>
              <a:t>‹#›</a:t>
            </a:fld>
            <a:endParaRPr lang="en-US" altLang="en-US"/>
          </a:p>
        </p:txBody>
      </p:sp>
    </p:spTree>
    <p:extLst>
      <p:ext uri="{BB962C8B-B14F-4D97-AF65-F5344CB8AC3E}">
        <p14:creationId xmlns:p14="http://schemas.microsoft.com/office/powerpoint/2010/main" val="4040840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187355"/>
            <a:ext cx="2743200" cy="953079"/>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2156346"/>
            <a:ext cx="2743200" cy="4092054"/>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30F4C5E-174D-4222-ACF1-BFB0C3E0A067}" type="slidenum">
              <a:rPr lang="en-US" altLang="en-US"/>
              <a:pPr>
                <a:defRPr/>
              </a:pPr>
              <a:t>‹#›</a:t>
            </a:fld>
            <a:endParaRPr lang="en-US" altLang="en-US"/>
          </a:p>
        </p:txBody>
      </p:sp>
    </p:spTree>
    <p:extLst>
      <p:ext uri="{BB962C8B-B14F-4D97-AF65-F5344CB8AC3E}">
        <p14:creationId xmlns:p14="http://schemas.microsoft.com/office/powerpoint/2010/main" val="3833652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231"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6" name="Right Triangle 5"/>
          <p:cNvSpPr/>
          <p:nvPr/>
        </p:nvSpPr>
        <p:spPr>
          <a:xfrm rot="420000" flipV="1">
            <a:off x="8003931" y="5359401"/>
            <a:ext cx="15533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900" b="1">
              <a:solidFill>
                <a:prstClr val="white"/>
              </a:solidFill>
            </a:endParaRPr>
          </a:p>
        </p:txBody>
      </p:sp>
      <p:sp>
        <p:nvSpPr>
          <p:cNvPr id="7" name="Freeform 6"/>
          <p:cNvSpPr>
            <a:spLocks/>
          </p:cNvSpPr>
          <p:nvPr/>
        </p:nvSpPr>
        <p:spPr bwMode="auto">
          <a:xfrm flipV="1">
            <a:off x="-10258" y="5816600"/>
            <a:ext cx="916451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8" name="Freeform 7"/>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900" b="1">
              <a:solidFill>
                <a:prstClr val="black"/>
              </a:solidFill>
              <a:latin typeface="Arial"/>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1"/>
            <a:ext cx="609600" cy="365125"/>
          </a:xfrm>
        </p:spPr>
        <p:txBody>
          <a:bodyPr/>
          <a:lstStyle>
            <a:lvl1pPr>
              <a:defRPr/>
            </a:lvl1pPr>
          </a:lstStyle>
          <a:p>
            <a:pPr>
              <a:defRPr/>
            </a:pPr>
            <a:fld id="{7DB59B0C-EB37-405D-A5D4-A013E66CAAA1}" type="slidenum">
              <a:rPr lang="en-US" altLang="en-US"/>
              <a:pPr>
                <a:defRPr/>
              </a:pPr>
              <a:t>‹#›</a:t>
            </a:fld>
            <a:endParaRPr lang="en-US" altLang="en-US"/>
          </a:p>
        </p:txBody>
      </p:sp>
    </p:spTree>
    <p:extLst>
      <p:ext uri="{BB962C8B-B14F-4D97-AF65-F5344CB8AC3E}">
        <p14:creationId xmlns:p14="http://schemas.microsoft.com/office/powerpoint/2010/main" val="429858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A0D47-966B-4283-9272-7D77BB303A71}" type="slidenum">
              <a:rPr lang="en-US" altLang="en-US"/>
              <a:pPr>
                <a:defRPr/>
              </a:pPr>
              <a:t>‹#›</a:t>
            </a:fld>
            <a:endParaRPr lang="en-US" altLang="en-US"/>
          </a:p>
        </p:txBody>
      </p:sp>
    </p:spTree>
    <p:extLst>
      <p:ext uri="{BB962C8B-B14F-4D97-AF65-F5344CB8AC3E}">
        <p14:creationId xmlns:p14="http://schemas.microsoft.com/office/powerpoint/2010/main" val="937002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4525"/>
            <a:ext cx="2057400" cy="506164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4525"/>
            <a:ext cx="6019800" cy="506164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EFA1365-3524-44CB-B86B-D9A1A342D5F0}" type="slidenum">
              <a:rPr lang="en-US" altLang="en-US"/>
              <a:pPr>
                <a:defRPr/>
              </a:pPr>
              <a:t>‹#›</a:t>
            </a:fld>
            <a:endParaRPr lang="en-US" altLang="en-US"/>
          </a:p>
        </p:txBody>
      </p:sp>
    </p:spTree>
    <p:extLst>
      <p:ext uri="{BB962C8B-B14F-4D97-AF65-F5344CB8AC3E}">
        <p14:creationId xmlns:p14="http://schemas.microsoft.com/office/powerpoint/2010/main" val="377629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Slide Number Placeholder 26"/>
          <p:cNvSpPr>
            <a:spLocks noGrp="1"/>
          </p:cNvSpPr>
          <p:nvPr>
            <p:ph type="sldNum" sz="quarter" idx="11"/>
          </p:nvPr>
        </p:nvSpPr>
        <p:spPr/>
        <p:txBody>
          <a:bodyPr/>
          <a:lstStyle>
            <a:lvl1pPr>
              <a:defRPr/>
            </a:lvl1pPr>
          </a:lstStyle>
          <a:p>
            <a:pPr>
              <a:defRPr/>
            </a:pPr>
            <a:fld id="{0756E422-68FC-4CBC-9B21-FD888812FA6F}" type="slidenum">
              <a:rPr lang="en-US" altLang="en-US"/>
              <a:pPr>
                <a:defRPr/>
              </a:pPr>
              <a:t>‹#›</a:t>
            </a:fld>
            <a:endParaRPr lang="en-US" altLang="en-US"/>
          </a:p>
        </p:txBody>
      </p:sp>
    </p:spTree>
    <p:extLst>
      <p:ext uri="{BB962C8B-B14F-4D97-AF65-F5344CB8AC3E}">
        <p14:creationId xmlns:p14="http://schemas.microsoft.com/office/powerpoint/2010/main" val="1141968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1519222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9658"/>
            <a:ext cx="8229600" cy="79697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C599945-094B-4E96-BC3D-18CD5936752E}" type="slidenum">
              <a:rPr lang="en-US" altLang="en-US"/>
              <a:pPr>
                <a:defRPr/>
              </a:pPr>
              <a:t>‹#›</a:t>
            </a:fld>
            <a:endParaRPr lang="en-US" altLang="en-US"/>
          </a:p>
        </p:txBody>
      </p:sp>
    </p:spTree>
    <p:extLst>
      <p:ext uri="{BB962C8B-B14F-4D97-AF65-F5344CB8AC3E}">
        <p14:creationId xmlns:p14="http://schemas.microsoft.com/office/powerpoint/2010/main" val="235383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9154"/>
            <a:ext cx="8229600" cy="79621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B885EB7-7461-40FF-9C7F-DB69FA0F2E73}" type="slidenum">
              <a:rPr lang="en-US" altLang="en-US"/>
              <a:pPr>
                <a:defRPr/>
              </a:pPr>
              <a:t>‹#›</a:t>
            </a:fld>
            <a:endParaRPr lang="en-US" altLang="en-US"/>
          </a:p>
        </p:txBody>
      </p:sp>
    </p:spTree>
    <p:extLst>
      <p:ext uri="{BB962C8B-B14F-4D97-AF65-F5344CB8AC3E}">
        <p14:creationId xmlns:p14="http://schemas.microsoft.com/office/powerpoint/2010/main" val="314477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8053"/>
            <a:ext cx="8229600" cy="7825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9"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9"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91"/>
            <a:ext cx="2133600" cy="365125"/>
          </a:xfrm>
          <a:prstGeom prst="rect">
            <a:avLst/>
          </a:prstGeom>
        </p:spPr>
        <p:txBody>
          <a:bodyPr/>
          <a:lstStyle>
            <a:lvl1pPr>
              <a:spcBef>
                <a:spcPct val="50000"/>
              </a:spcBef>
              <a:defRPr/>
            </a:lvl1pPr>
          </a:lstStyle>
          <a:p>
            <a:pPr>
              <a:defRPr/>
            </a:pPr>
            <a:endParaRPr lang="en-US" sz="900" b="1">
              <a:solidFill>
                <a:prstClr val="white"/>
              </a:solidFill>
              <a:latin typeface="Tahoma" pitchFamily="34" charset="0"/>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F6CB1431-6A3B-4453-BE4F-81DA2079430F}" type="slidenum">
              <a:rPr lang="en-US" altLang="en-US"/>
              <a:pPr>
                <a:defRPr/>
              </a:pPr>
              <a:t>‹#›</a:t>
            </a:fld>
            <a:endParaRPr lang="en-US" altLang="en-US"/>
          </a:p>
        </p:txBody>
      </p:sp>
    </p:spTree>
    <p:extLst>
      <p:ext uri="{BB962C8B-B14F-4D97-AF65-F5344CB8AC3E}">
        <p14:creationId xmlns:p14="http://schemas.microsoft.com/office/powerpoint/2010/main" val="91232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286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8" name="Rectangle 4"/>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eaLnBrk="1" fontAlgn="auto" hangingPunct="1">
              <a:spcBef>
                <a:spcPts val="0"/>
              </a:spcBef>
              <a:spcAft>
                <a:spcPts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2819400" y="6400800"/>
            <a:ext cx="3505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eaLnBrk="1" fontAlgn="auto" hangingPunct="1">
              <a:spcBef>
                <a:spcPts val="0"/>
              </a:spcBef>
              <a:spcAft>
                <a:spcPts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eaLnBrk="1" fontAlgn="auto" hangingPunct="1">
              <a:spcBef>
                <a:spcPts val="0"/>
              </a:spcBef>
              <a:spcAft>
                <a:spcPts val="0"/>
              </a:spcAft>
            </a:pPr>
            <a:fld id="{B6F15528-21DE-4FAA-801E-634DDDAF4B2B}" type="slidenum">
              <a:rPr lang="en-US" smtClean="0">
                <a:solidFill>
                  <a:srgbClr val="000000"/>
                </a:solidFill>
              </a:rPr>
              <a:pPr eaLnBrk="1" fontAlgn="auto" hangingPunct="1">
                <a:spcBef>
                  <a:spcPts val="0"/>
                </a:spcBef>
                <a:spcAft>
                  <a:spcPts val="0"/>
                </a:spcAft>
              </a:pPr>
              <a:t>‹#›</a:t>
            </a:fld>
            <a:endParaRPr lang="en-US">
              <a:solidFill>
                <a:srgbClr val="000000"/>
              </a:solidFill>
            </a:endParaRPr>
          </a:p>
        </p:txBody>
      </p:sp>
      <p:sp>
        <p:nvSpPr>
          <p:cNvPr id="1031" name="Line 7"/>
          <p:cNvSpPr>
            <a:spLocks noChangeShapeType="1"/>
          </p:cNvSpPr>
          <p:nvPr/>
        </p:nvSpPr>
        <p:spPr bwMode="auto">
          <a:xfrm>
            <a:off x="228600" y="1524000"/>
            <a:ext cx="8686800" cy="0"/>
          </a:xfrm>
          <a:prstGeom prst="line">
            <a:avLst/>
          </a:prstGeom>
          <a:noFill/>
          <a:ln w="57150">
            <a:solidFill>
              <a:srgbClr val="FF3300"/>
            </a:solidFill>
            <a:round/>
            <a:headEnd/>
            <a:tailEnd/>
          </a:ln>
          <a:effectLst/>
        </p:spPr>
        <p:txBody>
          <a:bodyPr/>
          <a:lstStyle/>
          <a:p>
            <a:pPr eaLnBrk="1" fontAlgn="auto" hangingPunct="1">
              <a:spcBef>
                <a:spcPts val="0"/>
              </a:spcBef>
              <a:spcAft>
                <a:spcPts val="0"/>
              </a:spcAft>
              <a:defRPr/>
            </a:pPr>
            <a:endParaRPr lang="en-US">
              <a:solidFill>
                <a:srgbClr val="000000"/>
              </a:solidFill>
              <a:latin typeface="Times New Roman" charset="0"/>
            </a:endParaRPr>
          </a:p>
        </p:txBody>
      </p:sp>
      <p:pic>
        <p:nvPicPr>
          <p:cNvPr id="1033" name="Picture 12" descr="doc_logo"/>
          <p:cNvPicPr>
            <a:picLocks noChangeAspect="1" noChangeArrowheads="1"/>
          </p:cNvPicPr>
          <p:nvPr/>
        </p:nvPicPr>
        <p:blipFill>
          <a:blip r:embed="rId7" cstate="print"/>
          <a:srcRect/>
          <a:stretch>
            <a:fillRect/>
          </a:stretch>
        </p:blipFill>
        <p:spPr bwMode="auto">
          <a:xfrm>
            <a:off x="7772400" y="228600"/>
            <a:ext cx="1219200" cy="1212850"/>
          </a:xfrm>
          <a:prstGeom prst="rect">
            <a:avLst/>
          </a:prstGeom>
          <a:noFill/>
          <a:ln w="9525">
            <a:noFill/>
            <a:miter lim="800000"/>
            <a:headEnd/>
            <a:tailEnd/>
          </a:ln>
        </p:spPr>
      </p:pic>
      <p:sp>
        <p:nvSpPr>
          <p:cNvPr id="1037" name="Text Box 13"/>
          <p:cNvSpPr txBox="1">
            <a:spLocks noChangeArrowheads="1"/>
          </p:cNvSpPr>
          <p:nvPr/>
        </p:nvSpPr>
        <p:spPr bwMode="auto">
          <a:xfrm rot="18900000">
            <a:off x="6248400" y="5105440"/>
            <a:ext cx="2895600" cy="701675"/>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4000">
                <a:solidFill>
                  <a:srgbClr val="DDDDDD"/>
                </a:solidFill>
                <a:latin typeface="Times New Roman" charset="0"/>
              </a:rPr>
              <a:t>    </a:t>
            </a:r>
          </a:p>
        </p:txBody>
      </p:sp>
      <p:pic>
        <p:nvPicPr>
          <p:cNvPr id="12" name="Picture 11" descr="Description: noaa3goodshad"/>
          <p:cNvPicPr/>
          <p:nvPr/>
        </p:nvPicPr>
        <p:blipFill>
          <a:blip r:embed="rId8" cstate="print"/>
          <a:srcRect/>
          <a:stretch>
            <a:fillRect/>
          </a:stretch>
        </p:blipFill>
        <p:spPr bwMode="auto">
          <a:xfrm>
            <a:off x="228600" y="228600"/>
            <a:ext cx="1188720" cy="1188720"/>
          </a:xfrm>
          <a:prstGeom prst="rect">
            <a:avLst/>
          </a:prstGeom>
          <a:noFill/>
          <a:ln w="9525">
            <a:noFill/>
            <a:miter lim="800000"/>
            <a:headEnd/>
            <a:tailEnd/>
          </a:ln>
        </p:spPr>
      </p:pic>
    </p:spTree>
    <p:extLst>
      <p:ext uri="{BB962C8B-B14F-4D97-AF65-F5344CB8AC3E}">
        <p14:creationId xmlns:p14="http://schemas.microsoft.com/office/powerpoint/2010/main" val="1399596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8" r:id="rId3"/>
    <p:sldLayoutId id="2147483725" r:id="rId4"/>
    <p:sldLayoutId id="2147483719" r:id="rId5"/>
  </p:sldLayoutIdLst>
  <p:transition>
    <p:cut/>
  </p:transition>
  <p:timing>
    <p:tnLst>
      <p:par>
        <p:cTn id="1" dur="indefinite" restart="never" nodeType="tmRoot"/>
      </p:par>
    </p:tnLst>
  </p:timing>
  <p:hf hdr="0" ft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811214"/>
            <a:ext cx="8229600" cy="7969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7" name="Text Placeholder 29"/>
          <p:cNvSpPr>
            <a:spLocks noGrp="1"/>
          </p:cNvSpPr>
          <p:nvPr>
            <p:ph type="body" idx="1"/>
          </p:nvPr>
        </p:nvSpPr>
        <p:spPr bwMode="auto">
          <a:xfrm>
            <a:off x="254977" y="1681163"/>
            <a:ext cx="862672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 name="Footer Placeholder 21"/>
          <p:cNvSpPr>
            <a:spLocks noGrp="1"/>
          </p:cNvSpPr>
          <p:nvPr>
            <p:ph type="ftr" sz="quarter" idx="3"/>
          </p:nvPr>
        </p:nvSpPr>
        <p:spPr>
          <a:xfrm>
            <a:off x="2667000" y="6356391"/>
            <a:ext cx="3352800" cy="365125"/>
          </a:xfrm>
          <a:prstGeom prst="rect">
            <a:avLst/>
          </a:prstGeom>
        </p:spPr>
        <p:txBody>
          <a:bodyPr vert="horz" lIns="0" tIns="0" rIns="0" bIns="0" anchor="b"/>
          <a:lstStyle>
            <a:lvl1pPr algn="l" eaLnBrk="1" latinLnBrk="0" hangingPunct="1">
              <a:spcBef>
                <a:spcPct val="50000"/>
              </a:spcBef>
              <a:defRPr kumimoji="0" sz="1200">
                <a:solidFill>
                  <a:schemeClr val="tx2">
                    <a:shade val="90000"/>
                  </a:schemeClr>
                </a:solidFill>
              </a:defRPr>
            </a:lvl1pPr>
          </a:lstStyle>
          <a:p>
            <a:pPr>
              <a:defRPr/>
            </a:pPr>
            <a:endParaRPr lang="en-US" b="1">
              <a:solidFill>
                <a:srgbClr val="04617B">
                  <a:shade val="90000"/>
                </a:srgbClr>
              </a:solidFill>
              <a:latin typeface="Tahoma" pitchFamily="34" charset="0"/>
            </a:endParaRPr>
          </a:p>
        </p:txBody>
      </p:sp>
      <p:sp>
        <p:nvSpPr>
          <p:cNvPr id="18" name="Slide Number Placeholder 17"/>
          <p:cNvSpPr>
            <a:spLocks noGrp="1"/>
          </p:cNvSpPr>
          <p:nvPr>
            <p:ph type="sldNum" sz="quarter" idx="4"/>
          </p:nvPr>
        </p:nvSpPr>
        <p:spPr>
          <a:xfrm>
            <a:off x="8326315" y="6450054"/>
            <a:ext cx="762000" cy="365125"/>
          </a:xfrm>
          <a:prstGeom prst="rect">
            <a:avLst/>
          </a:prstGeom>
        </p:spPr>
        <p:txBody>
          <a:bodyPr vert="horz" wrap="square" lIns="0" tIns="0" rIns="0" bIns="0" numCol="1" anchor="b" anchorCtr="0" compatLnSpc="1">
            <a:prstTxWarp prst="textNoShape">
              <a:avLst/>
            </a:prstTxWarp>
          </a:bodyPr>
          <a:lstStyle>
            <a:lvl1pPr algn="r" eaLnBrk="1" hangingPunct="1">
              <a:spcBef>
                <a:spcPct val="50000"/>
              </a:spcBef>
              <a:defRPr sz="1200">
                <a:solidFill>
                  <a:srgbClr val="045C75"/>
                </a:solidFill>
              </a:defRPr>
            </a:lvl1pPr>
          </a:lstStyle>
          <a:p>
            <a:pPr>
              <a:defRPr/>
            </a:pPr>
            <a:fld id="{EAD1B2D5-08DB-41E8-93B6-BE14EE24BE2B}" type="slidenum">
              <a:rPr lang="en-US" altLang="en-US" b="1">
                <a:latin typeface="Tahoma" pitchFamily="34" charset="0"/>
              </a:rPr>
              <a:pPr>
                <a:defRPr/>
              </a:pPr>
              <a:t>‹#›</a:t>
            </a:fld>
            <a:endParaRPr lang="en-US" altLang="en-US" b="1">
              <a:latin typeface="Tahoma" pitchFamily="34" charset="0"/>
            </a:endParaRPr>
          </a:p>
        </p:txBody>
      </p:sp>
      <p:sp>
        <p:nvSpPr>
          <p:cNvPr id="1030" name="Text Box 65"/>
          <p:cNvSpPr txBox="1">
            <a:spLocks noChangeArrowheads="1"/>
          </p:cNvSpPr>
          <p:nvPr userDrawn="1"/>
        </p:nvSpPr>
        <p:spPr bwMode="auto">
          <a:xfrm>
            <a:off x="783981" y="3508375"/>
            <a:ext cx="77767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defRPr/>
            </a:pPr>
            <a:endParaRPr lang="en-US" altLang="en-US" sz="2400" b="0" smtClean="0">
              <a:solidFill>
                <a:prstClr val="black"/>
              </a:solidFill>
              <a:latin typeface="Helvetica" pitchFamily="34" charset="0"/>
            </a:endParaRPr>
          </a:p>
        </p:txBody>
      </p:sp>
      <p:sp>
        <p:nvSpPr>
          <p:cNvPr id="1031" name="Text Box 69"/>
          <p:cNvSpPr txBox="1">
            <a:spLocks noChangeArrowheads="1"/>
          </p:cNvSpPr>
          <p:nvPr userDrawn="1"/>
        </p:nvSpPr>
        <p:spPr bwMode="auto">
          <a:xfrm>
            <a:off x="1858128" y="6326188"/>
            <a:ext cx="558311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lgn="ctr">
              <a:spcBef>
                <a:spcPct val="50000"/>
              </a:spcBef>
              <a:defRPr/>
            </a:pPr>
            <a:r>
              <a:rPr lang="en-GB" altLang="en-US" dirty="0" smtClean="0">
                <a:solidFill>
                  <a:prstClr val="black"/>
                </a:solidFill>
                <a:latin typeface="Book Antiqua" pitchFamily="18" charset="0"/>
              </a:rPr>
              <a:t>JPSS Customer Forum (Nov 5-6, 2014)</a:t>
            </a:r>
          </a:p>
          <a:p>
            <a:pPr algn="ctr">
              <a:defRPr/>
            </a:pPr>
            <a:r>
              <a:rPr lang="en-US" altLang="en-US" dirty="0" smtClean="0">
                <a:solidFill>
                  <a:prstClr val="black"/>
                </a:solidFill>
                <a:latin typeface="Book Antiqua" pitchFamily="18" charset="0"/>
              </a:rPr>
              <a:t>Presenter: Chris Sisko</a:t>
            </a:r>
          </a:p>
          <a:p>
            <a:pPr algn="ctr">
              <a:defRPr/>
            </a:pPr>
            <a:r>
              <a:rPr lang="en-US" altLang="en-US" dirty="0" smtClean="0">
                <a:solidFill>
                  <a:prstClr val="black"/>
                </a:solidFill>
                <a:latin typeface="Book Antiqua" pitchFamily="18" charset="0"/>
              </a:rPr>
              <a:t>Email: chris.a.sisko@noaa.gov</a:t>
            </a:r>
            <a:endParaRPr lang="en-GB" altLang="en-US" dirty="0" smtClean="0">
              <a:solidFill>
                <a:prstClr val="black"/>
              </a:solidFill>
              <a:latin typeface="Book Antiqua" pitchFamily="18" charset="0"/>
            </a:endParaRPr>
          </a:p>
        </p:txBody>
      </p:sp>
      <p:sp>
        <p:nvSpPr>
          <p:cNvPr id="1032" name="Line 72"/>
          <p:cNvSpPr>
            <a:spLocks noChangeShapeType="1"/>
          </p:cNvSpPr>
          <p:nvPr userDrawn="1"/>
        </p:nvSpPr>
        <p:spPr bwMode="auto">
          <a:xfrm flipV="1">
            <a:off x="2710962" y="6326229"/>
            <a:ext cx="3798277" cy="22225"/>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sp>
        <p:nvSpPr>
          <p:cNvPr id="1033" name="Line 72"/>
          <p:cNvSpPr>
            <a:spLocks noChangeShapeType="1"/>
          </p:cNvSpPr>
          <p:nvPr userDrawn="1"/>
        </p:nvSpPr>
        <p:spPr bwMode="auto">
          <a:xfrm>
            <a:off x="2710962" y="6816725"/>
            <a:ext cx="3798277" cy="0"/>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pic>
        <p:nvPicPr>
          <p:cNvPr id="1034" name="Picture 30" descr="OSPO-header.jpg"/>
          <p:cNvPicPr>
            <a:picLocks noChangeAspect="1"/>
          </p:cNvPicPr>
          <p:nvPr userDrawn="1"/>
        </p:nvPicPr>
        <p:blipFill>
          <a:blip r:embed="rId14" cstate="print"/>
          <a:srcRect/>
          <a:stretch>
            <a:fillRect/>
          </a:stretch>
        </p:blipFill>
        <p:spPr bwMode="auto">
          <a:xfrm>
            <a:off x="0" y="1"/>
            <a:ext cx="9144000" cy="944563"/>
          </a:xfrm>
          <a:prstGeom prst="rect">
            <a:avLst/>
          </a:prstGeom>
          <a:noFill/>
          <a:ln w="9525">
            <a:noFill/>
            <a:miter lim="800000"/>
            <a:headEnd/>
            <a:tailEnd/>
          </a:ln>
        </p:spPr>
      </p:pic>
    </p:spTree>
    <p:extLst>
      <p:ext uri="{BB962C8B-B14F-4D97-AF65-F5344CB8AC3E}">
        <p14:creationId xmlns:p14="http://schemas.microsoft.com/office/powerpoint/2010/main" val="114783691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811214"/>
            <a:ext cx="8229600" cy="7969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7" name="Text Placeholder 29"/>
          <p:cNvSpPr>
            <a:spLocks noGrp="1"/>
          </p:cNvSpPr>
          <p:nvPr>
            <p:ph type="body" idx="1"/>
          </p:nvPr>
        </p:nvSpPr>
        <p:spPr bwMode="auto">
          <a:xfrm>
            <a:off x="254977" y="1681163"/>
            <a:ext cx="862672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 name="Footer Placeholder 21"/>
          <p:cNvSpPr>
            <a:spLocks noGrp="1"/>
          </p:cNvSpPr>
          <p:nvPr>
            <p:ph type="ftr" sz="quarter" idx="3"/>
          </p:nvPr>
        </p:nvSpPr>
        <p:spPr>
          <a:xfrm>
            <a:off x="2667000" y="6356385"/>
            <a:ext cx="3352800" cy="365125"/>
          </a:xfrm>
          <a:prstGeom prst="rect">
            <a:avLst/>
          </a:prstGeom>
        </p:spPr>
        <p:txBody>
          <a:bodyPr vert="horz" lIns="0" tIns="0" rIns="0" bIns="0" anchor="b"/>
          <a:lstStyle>
            <a:lvl1pPr algn="l" eaLnBrk="1" latinLnBrk="0" hangingPunct="1">
              <a:spcBef>
                <a:spcPct val="50000"/>
              </a:spcBef>
              <a:defRPr kumimoji="0" sz="1200">
                <a:solidFill>
                  <a:schemeClr val="tx2">
                    <a:shade val="90000"/>
                  </a:schemeClr>
                </a:solidFill>
              </a:defRPr>
            </a:lvl1pPr>
          </a:lstStyle>
          <a:p>
            <a:pPr>
              <a:defRPr/>
            </a:pPr>
            <a:endParaRPr lang="en-US" b="1">
              <a:solidFill>
                <a:srgbClr val="04617B">
                  <a:shade val="90000"/>
                </a:srgbClr>
              </a:solidFill>
              <a:latin typeface="Tahoma" pitchFamily="34" charset="0"/>
            </a:endParaRPr>
          </a:p>
        </p:txBody>
      </p:sp>
      <p:sp>
        <p:nvSpPr>
          <p:cNvPr id="18" name="Slide Number Placeholder 17"/>
          <p:cNvSpPr>
            <a:spLocks noGrp="1"/>
          </p:cNvSpPr>
          <p:nvPr>
            <p:ph type="sldNum" sz="quarter" idx="4"/>
          </p:nvPr>
        </p:nvSpPr>
        <p:spPr>
          <a:xfrm>
            <a:off x="8326315" y="6450048"/>
            <a:ext cx="762000" cy="365125"/>
          </a:xfrm>
          <a:prstGeom prst="rect">
            <a:avLst/>
          </a:prstGeom>
        </p:spPr>
        <p:txBody>
          <a:bodyPr vert="horz" wrap="square" lIns="0" tIns="0" rIns="0" bIns="0" numCol="1" anchor="b" anchorCtr="0" compatLnSpc="1">
            <a:prstTxWarp prst="textNoShape">
              <a:avLst/>
            </a:prstTxWarp>
          </a:bodyPr>
          <a:lstStyle>
            <a:lvl1pPr algn="r" eaLnBrk="1" hangingPunct="1">
              <a:spcBef>
                <a:spcPct val="50000"/>
              </a:spcBef>
              <a:defRPr sz="1200">
                <a:solidFill>
                  <a:srgbClr val="045C75"/>
                </a:solidFill>
              </a:defRPr>
            </a:lvl1pPr>
          </a:lstStyle>
          <a:p>
            <a:pPr>
              <a:defRPr/>
            </a:pPr>
            <a:fld id="{EAD1B2D5-08DB-41E8-93B6-BE14EE24BE2B}" type="slidenum">
              <a:rPr lang="en-US" altLang="en-US" b="1">
                <a:latin typeface="Tahoma" pitchFamily="34" charset="0"/>
              </a:rPr>
              <a:pPr>
                <a:defRPr/>
              </a:pPr>
              <a:t>‹#›</a:t>
            </a:fld>
            <a:endParaRPr lang="en-US" altLang="en-US" b="1">
              <a:latin typeface="Tahoma" pitchFamily="34" charset="0"/>
            </a:endParaRPr>
          </a:p>
        </p:txBody>
      </p:sp>
      <p:sp>
        <p:nvSpPr>
          <p:cNvPr id="1030" name="Text Box 65"/>
          <p:cNvSpPr txBox="1">
            <a:spLocks noChangeArrowheads="1"/>
          </p:cNvSpPr>
          <p:nvPr userDrawn="1"/>
        </p:nvSpPr>
        <p:spPr bwMode="auto">
          <a:xfrm>
            <a:off x="783981" y="3508375"/>
            <a:ext cx="77767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defRPr/>
            </a:pPr>
            <a:endParaRPr lang="en-US" altLang="en-US" sz="2400" b="0" smtClean="0">
              <a:solidFill>
                <a:prstClr val="black"/>
              </a:solidFill>
              <a:latin typeface="Helvetica" pitchFamily="34" charset="0"/>
            </a:endParaRPr>
          </a:p>
        </p:txBody>
      </p:sp>
      <p:sp>
        <p:nvSpPr>
          <p:cNvPr id="1031" name="Text Box 69"/>
          <p:cNvSpPr txBox="1">
            <a:spLocks noChangeArrowheads="1"/>
          </p:cNvSpPr>
          <p:nvPr userDrawn="1"/>
        </p:nvSpPr>
        <p:spPr bwMode="auto">
          <a:xfrm>
            <a:off x="1858125" y="6326188"/>
            <a:ext cx="558311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lgn="ctr">
              <a:spcBef>
                <a:spcPct val="50000"/>
              </a:spcBef>
              <a:defRPr/>
            </a:pPr>
            <a:r>
              <a:rPr lang="en-GB" altLang="en-US" dirty="0" smtClean="0">
                <a:solidFill>
                  <a:prstClr val="black"/>
                </a:solidFill>
                <a:latin typeface="Book Antiqua" pitchFamily="18" charset="0"/>
              </a:rPr>
              <a:t>JPSS Customer Forum (Nov 5-6, 2014)</a:t>
            </a:r>
          </a:p>
          <a:p>
            <a:pPr algn="ctr">
              <a:defRPr/>
            </a:pPr>
            <a:r>
              <a:rPr lang="en-US" altLang="en-US" dirty="0" smtClean="0">
                <a:solidFill>
                  <a:prstClr val="black"/>
                </a:solidFill>
                <a:latin typeface="Book Antiqua" pitchFamily="18" charset="0"/>
              </a:rPr>
              <a:t>Presenter: Chris Sisko</a:t>
            </a:r>
          </a:p>
          <a:p>
            <a:pPr algn="ctr">
              <a:defRPr/>
            </a:pPr>
            <a:r>
              <a:rPr lang="en-US" altLang="en-US" dirty="0" smtClean="0">
                <a:solidFill>
                  <a:prstClr val="black"/>
                </a:solidFill>
                <a:latin typeface="Book Antiqua" pitchFamily="18" charset="0"/>
              </a:rPr>
              <a:t>Email: chris.a.sisko@noaa.gov</a:t>
            </a:r>
            <a:endParaRPr lang="en-GB" altLang="en-US" dirty="0" smtClean="0">
              <a:solidFill>
                <a:prstClr val="black"/>
              </a:solidFill>
              <a:latin typeface="Book Antiqua" pitchFamily="18" charset="0"/>
            </a:endParaRPr>
          </a:p>
        </p:txBody>
      </p:sp>
      <p:sp>
        <p:nvSpPr>
          <p:cNvPr id="1032" name="Line 72"/>
          <p:cNvSpPr>
            <a:spLocks noChangeShapeType="1"/>
          </p:cNvSpPr>
          <p:nvPr userDrawn="1"/>
        </p:nvSpPr>
        <p:spPr bwMode="auto">
          <a:xfrm flipV="1">
            <a:off x="2710962" y="6326223"/>
            <a:ext cx="3798277" cy="22225"/>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sp>
        <p:nvSpPr>
          <p:cNvPr id="1033" name="Line 72"/>
          <p:cNvSpPr>
            <a:spLocks noChangeShapeType="1"/>
          </p:cNvSpPr>
          <p:nvPr userDrawn="1"/>
        </p:nvSpPr>
        <p:spPr bwMode="auto">
          <a:xfrm>
            <a:off x="2710962" y="6816725"/>
            <a:ext cx="3798277" cy="0"/>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pic>
        <p:nvPicPr>
          <p:cNvPr id="1034" name="Picture 30" descr="OSPO-header.jpg"/>
          <p:cNvPicPr>
            <a:picLocks noChangeAspect="1"/>
          </p:cNvPicPr>
          <p:nvPr userDrawn="1"/>
        </p:nvPicPr>
        <p:blipFill>
          <a:blip r:embed="rId14" cstate="print"/>
          <a:srcRect/>
          <a:stretch>
            <a:fillRect/>
          </a:stretch>
        </p:blipFill>
        <p:spPr bwMode="auto">
          <a:xfrm>
            <a:off x="0" y="1"/>
            <a:ext cx="9144000" cy="944563"/>
          </a:xfrm>
          <a:prstGeom prst="rect">
            <a:avLst/>
          </a:prstGeom>
          <a:noFill/>
          <a:ln w="9525">
            <a:noFill/>
            <a:miter lim="800000"/>
            <a:headEnd/>
            <a:tailEnd/>
          </a:ln>
        </p:spPr>
      </p:pic>
    </p:spTree>
    <p:extLst>
      <p:ext uri="{BB962C8B-B14F-4D97-AF65-F5344CB8AC3E}">
        <p14:creationId xmlns:p14="http://schemas.microsoft.com/office/powerpoint/2010/main" val="176728558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811214"/>
            <a:ext cx="8229600" cy="7969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7" name="Text Placeholder 29"/>
          <p:cNvSpPr>
            <a:spLocks noGrp="1"/>
          </p:cNvSpPr>
          <p:nvPr>
            <p:ph type="body" idx="1"/>
          </p:nvPr>
        </p:nvSpPr>
        <p:spPr bwMode="auto">
          <a:xfrm>
            <a:off x="254977" y="1681163"/>
            <a:ext cx="862672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 name="Footer Placeholder 21"/>
          <p:cNvSpPr>
            <a:spLocks noGrp="1"/>
          </p:cNvSpPr>
          <p:nvPr>
            <p:ph type="ftr" sz="quarter" idx="3"/>
          </p:nvPr>
        </p:nvSpPr>
        <p:spPr>
          <a:xfrm>
            <a:off x="2667000" y="6356379"/>
            <a:ext cx="3352800" cy="365125"/>
          </a:xfrm>
          <a:prstGeom prst="rect">
            <a:avLst/>
          </a:prstGeom>
        </p:spPr>
        <p:txBody>
          <a:bodyPr vert="horz" lIns="0" tIns="0" rIns="0" bIns="0" anchor="b"/>
          <a:lstStyle>
            <a:lvl1pPr algn="l" eaLnBrk="1" latinLnBrk="0" hangingPunct="1">
              <a:spcBef>
                <a:spcPct val="50000"/>
              </a:spcBef>
              <a:defRPr kumimoji="0" sz="1200">
                <a:solidFill>
                  <a:schemeClr val="tx2">
                    <a:shade val="90000"/>
                  </a:schemeClr>
                </a:solidFill>
              </a:defRPr>
            </a:lvl1pPr>
          </a:lstStyle>
          <a:p>
            <a:pPr>
              <a:defRPr/>
            </a:pPr>
            <a:endParaRPr lang="en-US" b="1">
              <a:solidFill>
                <a:srgbClr val="04617B">
                  <a:shade val="90000"/>
                </a:srgbClr>
              </a:solidFill>
              <a:latin typeface="Tahoma" pitchFamily="34" charset="0"/>
            </a:endParaRPr>
          </a:p>
        </p:txBody>
      </p:sp>
      <p:sp>
        <p:nvSpPr>
          <p:cNvPr id="18" name="Slide Number Placeholder 17"/>
          <p:cNvSpPr>
            <a:spLocks noGrp="1"/>
          </p:cNvSpPr>
          <p:nvPr>
            <p:ph type="sldNum" sz="quarter" idx="4"/>
          </p:nvPr>
        </p:nvSpPr>
        <p:spPr>
          <a:xfrm>
            <a:off x="8326315" y="6450042"/>
            <a:ext cx="762000" cy="365125"/>
          </a:xfrm>
          <a:prstGeom prst="rect">
            <a:avLst/>
          </a:prstGeom>
        </p:spPr>
        <p:txBody>
          <a:bodyPr vert="horz" wrap="square" lIns="0" tIns="0" rIns="0" bIns="0" numCol="1" anchor="b" anchorCtr="0" compatLnSpc="1">
            <a:prstTxWarp prst="textNoShape">
              <a:avLst/>
            </a:prstTxWarp>
          </a:bodyPr>
          <a:lstStyle>
            <a:lvl1pPr algn="r" eaLnBrk="1" hangingPunct="1">
              <a:spcBef>
                <a:spcPct val="50000"/>
              </a:spcBef>
              <a:defRPr sz="1200">
                <a:solidFill>
                  <a:srgbClr val="045C75"/>
                </a:solidFill>
              </a:defRPr>
            </a:lvl1pPr>
          </a:lstStyle>
          <a:p>
            <a:pPr>
              <a:defRPr/>
            </a:pPr>
            <a:fld id="{EAD1B2D5-08DB-41E8-93B6-BE14EE24BE2B}" type="slidenum">
              <a:rPr lang="en-US" altLang="en-US" b="1">
                <a:latin typeface="Tahoma" pitchFamily="34" charset="0"/>
              </a:rPr>
              <a:pPr>
                <a:defRPr/>
              </a:pPr>
              <a:t>‹#›</a:t>
            </a:fld>
            <a:endParaRPr lang="en-US" altLang="en-US" b="1">
              <a:latin typeface="Tahoma" pitchFamily="34" charset="0"/>
            </a:endParaRPr>
          </a:p>
        </p:txBody>
      </p:sp>
      <p:sp>
        <p:nvSpPr>
          <p:cNvPr id="1030" name="Text Box 65"/>
          <p:cNvSpPr txBox="1">
            <a:spLocks noChangeArrowheads="1"/>
          </p:cNvSpPr>
          <p:nvPr userDrawn="1"/>
        </p:nvSpPr>
        <p:spPr bwMode="auto">
          <a:xfrm>
            <a:off x="783981" y="3508375"/>
            <a:ext cx="77767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defRPr/>
            </a:pPr>
            <a:endParaRPr lang="en-US" altLang="en-US" sz="2400" b="0" smtClean="0">
              <a:solidFill>
                <a:prstClr val="black"/>
              </a:solidFill>
              <a:latin typeface="Helvetica" pitchFamily="34" charset="0"/>
            </a:endParaRPr>
          </a:p>
        </p:txBody>
      </p:sp>
      <p:sp>
        <p:nvSpPr>
          <p:cNvPr id="1031" name="Text Box 69"/>
          <p:cNvSpPr txBox="1">
            <a:spLocks noChangeArrowheads="1"/>
          </p:cNvSpPr>
          <p:nvPr userDrawn="1"/>
        </p:nvSpPr>
        <p:spPr bwMode="auto">
          <a:xfrm>
            <a:off x="1858122" y="6326188"/>
            <a:ext cx="558311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lgn="ctr">
              <a:spcBef>
                <a:spcPct val="50000"/>
              </a:spcBef>
              <a:defRPr/>
            </a:pPr>
            <a:r>
              <a:rPr lang="en-GB" altLang="en-US" dirty="0" smtClean="0">
                <a:solidFill>
                  <a:prstClr val="black"/>
                </a:solidFill>
                <a:latin typeface="Book Antiqua" pitchFamily="18" charset="0"/>
              </a:rPr>
              <a:t>JPSS Customer Forum (Nov 5-6, 2014)</a:t>
            </a:r>
          </a:p>
          <a:p>
            <a:pPr algn="ctr">
              <a:defRPr/>
            </a:pPr>
            <a:r>
              <a:rPr lang="en-US" altLang="en-US" dirty="0" smtClean="0">
                <a:solidFill>
                  <a:prstClr val="black"/>
                </a:solidFill>
                <a:latin typeface="Book Antiqua" pitchFamily="18" charset="0"/>
              </a:rPr>
              <a:t>Presenter: Chris Sisko</a:t>
            </a:r>
          </a:p>
          <a:p>
            <a:pPr algn="ctr">
              <a:defRPr/>
            </a:pPr>
            <a:r>
              <a:rPr lang="en-US" altLang="en-US" dirty="0" smtClean="0">
                <a:solidFill>
                  <a:prstClr val="black"/>
                </a:solidFill>
                <a:latin typeface="Book Antiqua" pitchFamily="18" charset="0"/>
              </a:rPr>
              <a:t>Email: chris.a.sisko@noaa.gov</a:t>
            </a:r>
            <a:endParaRPr lang="en-GB" altLang="en-US" dirty="0" smtClean="0">
              <a:solidFill>
                <a:prstClr val="black"/>
              </a:solidFill>
              <a:latin typeface="Book Antiqua" pitchFamily="18" charset="0"/>
            </a:endParaRPr>
          </a:p>
        </p:txBody>
      </p:sp>
      <p:sp>
        <p:nvSpPr>
          <p:cNvPr id="1032" name="Line 72"/>
          <p:cNvSpPr>
            <a:spLocks noChangeShapeType="1"/>
          </p:cNvSpPr>
          <p:nvPr userDrawn="1"/>
        </p:nvSpPr>
        <p:spPr bwMode="auto">
          <a:xfrm flipV="1">
            <a:off x="2710962" y="6326217"/>
            <a:ext cx="3798277" cy="22225"/>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sp>
        <p:nvSpPr>
          <p:cNvPr id="1033" name="Line 72"/>
          <p:cNvSpPr>
            <a:spLocks noChangeShapeType="1"/>
          </p:cNvSpPr>
          <p:nvPr userDrawn="1"/>
        </p:nvSpPr>
        <p:spPr bwMode="auto">
          <a:xfrm>
            <a:off x="2710962" y="6816725"/>
            <a:ext cx="3798277" cy="0"/>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pic>
        <p:nvPicPr>
          <p:cNvPr id="1034" name="Picture 30" descr="OSPO-header.jpg"/>
          <p:cNvPicPr>
            <a:picLocks noChangeAspect="1"/>
          </p:cNvPicPr>
          <p:nvPr userDrawn="1"/>
        </p:nvPicPr>
        <p:blipFill>
          <a:blip r:embed="rId14" cstate="print"/>
          <a:srcRect/>
          <a:stretch>
            <a:fillRect/>
          </a:stretch>
        </p:blipFill>
        <p:spPr bwMode="auto">
          <a:xfrm>
            <a:off x="0" y="1"/>
            <a:ext cx="9144000" cy="944563"/>
          </a:xfrm>
          <a:prstGeom prst="rect">
            <a:avLst/>
          </a:prstGeom>
          <a:noFill/>
          <a:ln w="9525">
            <a:noFill/>
            <a:miter lim="800000"/>
            <a:headEnd/>
            <a:tailEnd/>
          </a:ln>
        </p:spPr>
      </p:pic>
    </p:spTree>
    <p:extLst>
      <p:ext uri="{BB962C8B-B14F-4D97-AF65-F5344CB8AC3E}">
        <p14:creationId xmlns:p14="http://schemas.microsoft.com/office/powerpoint/2010/main" val="34454774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811214"/>
            <a:ext cx="8229600" cy="7969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7" name="Text Placeholder 29"/>
          <p:cNvSpPr>
            <a:spLocks noGrp="1"/>
          </p:cNvSpPr>
          <p:nvPr>
            <p:ph type="body" idx="1"/>
          </p:nvPr>
        </p:nvSpPr>
        <p:spPr bwMode="auto">
          <a:xfrm>
            <a:off x="254977" y="1681163"/>
            <a:ext cx="862672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 name="Footer Placeholder 21"/>
          <p:cNvSpPr>
            <a:spLocks noGrp="1"/>
          </p:cNvSpPr>
          <p:nvPr>
            <p:ph type="ftr" sz="quarter" idx="3"/>
          </p:nvPr>
        </p:nvSpPr>
        <p:spPr>
          <a:xfrm>
            <a:off x="2667000" y="6356361"/>
            <a:ext cx="3352800" cy="365125"/>
          </a:xfrm>
          <a:prstGeom prst="rect">
            <a:avLst/>
          </a:prstGeom>
        </p:spPr>
        <p:txBody>
          <a:bodyPr vert="horz" lIns="0" tIns="0" rIns="0" bIns="0" anchor="b"/>
          <a:lstStyle>
            <a:lvl1pPr algn="l" eaLnBrk="1" latinLnBrk="0" hangingPunct="1">
              <a:spcBef>
                <a:spcPct val="50000"/>
              </a:spcBef>
              <a:defRPr kumimoji="0" sz="1200">
                <a:solidFill>
                  <a:schemeClr val="tx2">
                    <a:shade val="90000"/>
                  </a:schemeClr>
                </a:solidFill>
              </a:defRPr>
            </a:lvl1pPr>
          </a:lstStyle>
          <a:p>
            <a:pPr>
              <a:defRPr/>
            </a:pPr>
            <a:endParaRPr lang="en-US" b="1">
              <a:solidFill>
                <a:srgbClr val="04617B">
                  <a:shade val="90000"/>
                </a:srgbClr>
              </a:solidFill>
              <a:latin typeface="Tahoma" pitchFamily="34" charset="0"/>
            </a:endParaRPr>
          </a:p>
        </p:txBody>
      </p:sp>
      <p:sp>
        <p:nvSpPr>
          <p:cNvPr id="18" name="Slide Number Placeholder 17"/>
          <p:cNvSpPr>
            <a:spLocks noGrp="1"/>
          </p:cNvSpPr>
          <p:nvPr>
            <p:ph type="sldNum" sz="quarter" idx="4"/>
          </p:nvPr>
        </p:nvSpPr>
        <p:spPr>
          <a:xfrm>
            <a:off x="8326315" y="6450024"/>
            <a:ext cx="762000" cy="365125"/>
          </a:xfrm>
          <a:prstGeom prst="rect">
            <a:avLst/>
          </a:prstGeom>
        </p:spPr>
        <p:txBody>
          <a:bodyPr vert="horz" wrap="square" lIns="0" tIns="0" rIns="0" bIns="0" numCol="1" anchor="b" anchorCtr="0" compatLnSpc="1">
            <a:prstTxWarp prst="textNoShape">
              <a:avLst/>
            </a:prstTxWarp>
          </a:bodyPr>
          <a:lstStyle>
            <a:lvl1pPr algn="r" eaLnBrk="1" hangingPunct="1">
              <a:spcBef>
                <a:spcPct val="50000"/>
              </a:spcBef>
              <a:defRPr sz="1200">
                <a:solidFill>
                  <a:srgbClr val="045C75"/>
                </a:solidFill>
              </a:defRPr>
            </a:lvl1pPr>
          </a:lstStyle>
          <a:p>
            <a:pPr>
              <a:defRPr/>
            </a:pPr>
            <a:fld id="{EAD1B2D5-08DB-41E8-93B6-BE14EE24BE2B}" type="slidenum">
              <a:rPr lang="en-US" altLang="en-US" b="1">
                <a:latin typeface="Tahoma" pitchFamily="34" charset="0"/>
              </a:rPr>
              <a:pPr>
                <a:defRPr/>
              </a:pPr>
              <a:t>‹#›</a:t>
            </a:fld>
            <a:endParaRPr lang="en-US" altLang="en-US" b="1">
              <a:latin typeface="Tahoma" pitchFamily="34" charset="0"/>
            </a:endParaRPr>
          </a:p>
        </p:txBody>
      </p:sp>
      <p:sp>
        <p:nvSpPr>
          <p:cNvPr id="1030" name="Text Box 65"/>
          <p:cNvSpPr txBox="1">
            <a:spLocks noChangeArrowheads="1"/>
          </p:cNvSpPr>
          <p:nvPr userDrawn="1"/>
        </p:nvSpPr>
        <p:spPr bwMode="auto">
          <a:xfrm>
            <a:off x="783981" y="3508375"/>
            <a:ext cx="77767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defRPr/>
            </a:pPr>
            <a:endParaRPr lang="en-US" altLang="en-US" sz="2400" b="0" smtClean="0">
              <a:solidFill>
                <a:prstClr val="black"/>
              </a:solidFill>
              <a:latin typeface="Helvetica" pitchFamily="34" charset="0"/>
            </a:endParaRPr>
          </a:p>
        </p:txBody>
      </p:sp>
      <p:sp>
        <p:nvSpPr>
          <p:cNvPr id="1031" name="Text Box 69"/>
          <p:cNvSpPr txBox="1">
            <a:spLocks noChangeArrowheads="1"/>
          </p:cNvSpPr>
          <p:nvPr userDrawn="1"/>
        </p:nvSpPr>
        <p:spPr bwMode="auto">
          <a:xfrm>
            <a:off x="1858113" y="6326188"/>
            <a:ext cx="558311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lgn="ctr">
              <a:spcBef>
                <a:spcPct val="50000"/>
              </a:spcBef>
              <a:defRPr/>
            </a:pPr>
            <a:r>
              <a:rPr lang="en-GB" altLang="en-US" dirty="0" smtClean="0">
                <a:solidFill>
                  <a:prstClr val="black"/>
                </a:solidFill>
                <a:latin typeface="Book Antiqua" pitchFamily="18" charset="0"/>
              </a:rPr>
              <a:t>JPSS Customer Forum (Nov 5-6, 2014)</a:t>
            </a:r>
          </a:p>
          <a:p>
            <a:pPr algn="ctr">
              <a:defRPr/>
            </a:pPr>
            <a:r>
              <a:rPr lang="en-US" altLang="en-US" dirty="0" smtClean="0">
                <a:solidFill>
                  <a:prstClr val="black"/>
                </a:solidFill>
                <a:latin typeface="Book Antiqua" pitchFamily="18" charset="0"/>
              </a:rPr>
              <a:t>Presenter: Chris Sisko</a:t>
            </a:r>
          </a:p>
          <a:p>
            <a:pPr algn="ctr">
              <a:defRPr/>
            </a:pPr>
            <a:r>
              <a:rPr lang="en-US" altLang="en-US" dirty="0" smtClean="0">
                <a:solidFill>
                  <a:prstClr val="black"/>
                </a:solidFill>
                <a:latin typeface="Book Antiqua" pitchFamily="18" charset="0"/>
              </a:rPr>
              <a:t>Email: chris.a.sisko@noaa.gov</a:t>
            </a:r>
            <a:endParaRPr lang="en-GB" altLang="en-US" dirty="0" smtClean="0">
              <a:solidFill>
                <a:prstClr val="black"/>
              </a:solidFill>
              <a:latin typeface="Book Antiqua" pitchFamily="18" charset="0"/>
            </a:endParaRPr>
          </a:p>
        </p:txBody>
      </p:sp>
      <p:sp>
        <p:nvSpPr>
          <p:cNvPr id="1032" name="Line 72"/>
          <p:cNvSpPr>
            <a:spLocks noChangeShapeType="1"/>
          </p:cNvSpPr>
          <p:nvPr userDrawn="1"/>
        </p:nvSpPr>
        <p:spPr bwMode="auto">
          <a:xfrm flipV="1">
            <a:off x="2710962" y="6326199"/>
            <a:ext cx="3798277" cy="22225"/>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sp>
        <p:nvSpPr>
          <p:cNvPr id="1033" name="Line 72"/>
          <p:cNvSpPr>
            <a:spLocks noChangeShapeType="1"/>
          </p:cNvSpPr>
          <p:nvPr userDrawn="1"/>
        </p:nvSpPr>
        <p:spPr bwMode="auto">
          <a:xfrm>
            <a:off x="2710962" y="6816725"/>
            <a:ext cx="3798277" cy="0"/>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pic>
        <p:nvPicPr>
          <p:cNvPr id="1034" name="Picture 30" descr="OSPO-header.jpg"/>
          <p:cNvPicPr>
            <a:picLocks noChangeAspect="1"/>
          </p:cNvPicPr>
          <p:nvPr userDrawn="1"/>
        </p:nvPicPr>
        <p:blipFill>
          <a:blip r:embed="rId14" cstate="print"/>
          <a:srcRect/>
          <a:stretch>
            <a:fillRect/>
          </a:stretch>
        </p:blipFill>
        <p:spPr bwMode="auto">
          <a:xfrm>
            <a:off x="0" y="1"/>
            <a:ext cx="9144000" cy="944563"/>
          </a:xfrm>
          <a:prstGeom prst="rect">
            <a:avLst/>
          </a:prstGeom>
          <a:noFill/>
          <a:ln w="9525">
            <a:noFill/>
            <a:miter lim="800000"/>
            <a:headEnd/>
            <a:tailEnd/>
          </a:ln>
        </p:spPr>
      </p:pic>
    </p:spTree>
    <p:extLst>
      <p:ext uri="{BB962C8B-B14F-4D97-AF65-F5344CB8AC3E}">
        <p14:creationId xmlns:p14="http://schemas.microsoft.com/office/powerpoint/2010/main" val="21920549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811214"/>
            <a:ext cx="8229600" cy="7969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7" name="Text Placeholder 29"/>
          <p:cNvSpPr>
            <a:spLocks noGrp="1"/>
          </p:cNvSpPr>
          <p:nvPr>
            <p:ph type="body" idx="1"/>
          </p:nvPr>
        </p:nvSpPr>
        <p:spPr bwMode="auto">
          <a:xfrm>
            <a:off x="254977" y="1681163"/>
            <a:ext cx="862672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spcBef>
                <a:spcPct val="50000"/>
              </a:spcBef>
              <a:defRPr kumimoji="0" sz="1200">
                <a:solidFill>
                  <a:schemeClr val="tx2">
                    <a:shade val="90000"/>
                  </a:schemeClr>
                </a:solidFill>
              </a:defRPr>
            </a:lvl1pPr>
          </a:lstStyle>
          <a:p>
            <a:pPr>
              <a:defRPr/>
            </a:pPr>
            <a:endParaRPr lang="en-US" b="1">
              <a:solidFill>
                <a:srgbClr val="04617B">
                  <a:shade val="90000"/>
                </a:srgbClr>
              </a:solidFill>
              <a:latin typeface="Tahoma" pitchFamily="34" charset="0"/>
            </a:endParaRPr>
          </a:p>
        </p:txBody>
      </p:sp>
      <p:sp>
        <p:nvSpPr>
          <p:cNvPr id="18" name="Slide Number Placeholder 17"/>
          <p:cNvSpPr>
            <a:spLocks noGrp="1"/>
          </p:cNvSpPr>
          <p:nvPr>
            <p:ph type="sldNum" sz="quarter" idx="4"/>
          </p:nvPr>
        </p:nvSpPr>
        <p:spPr>
          <a:xfrm>
            <a:off x="8326315" y="6450014"/>
            <a:ext cx="762000" cy="365125"/>
          </a:xfrm>
          <a:prstGeom prst="rect">
            <a:avLst/>
          </a:prstGeom>
        </p:spPr>
        <p:txBody>
          <a:bodyPr vert="horz" wrap="square" lIns="0" tIns="0" rIns="0" bIns="0" numCol="1" anchor="b" anchorCtr="0" compatLnSpc="1">
            <a:prstTxWarp prst="textNoShape">
              <a:avLst/>
            </a:prstTxWarp>
          </a:bodyPr>
          <a:lstStyle>
            <a:lvl1pPr algn="r" eaLnBrk="1" hangingPunct="1">
              <a:spcBef>
                <a:spcPct val="50000"/>
              </a:spcBef>
              <a:defRPr sz="1200">
                <a:solidFill>
                  <a:srgbClr val="045C75"/>
                </a:solidFill>
              </a:defRPr>
            </a:lvl1pPr>
          </a:lstStyle>
          <a:p>
            <a:pPr>
              <a:defRPr/>
            </a:pPr>
            <a:fld id="{EAD1B2D5-08DB-41E8-93B6-BE14EE24BE2B}" type="slidenum">
              <a:rPr lang="en-US" altLang="en-US" b="1">
                <a:latin typeface="Tahoma" pitchFamily="34" charset="0"/>
              </a:rPr>
              <a:pPr>
                <a:defRPr/>
              </a:pPr>
              <a:t>‹#›</a:t>
            </a:fld>
            <a:endParaRPr lang="en-US" altLang="en-US" b="1">
              <a:latin typeface="Tahoma" pitchFamily="34" charset="0"/>
            </a:endParaRPr>
          </a:p>
        </p:txBody>
      </p:sp>
      <p:sp>
        <p:nvSpPr>
          <p:cNvPr id="1030" name="Text Box 65"/>
          <p:cNvSpPr txBox="1">
            <a:spLocks noChangeArrowheads="1"/>
          </p:cNvSpPr>
          <p:nvPr userDrawn="1"/>
        </p:nvSpPr>
        <p:spPr bwMode="auto">
          <a:xfrm>
            <a:off x="783981" y="3508375"/>
            <a:ext cx="77767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defRPr/>
            </a:pPr>
            <a:endParaRPr lang="en-US" altLang="en-US" sz="2400" b="0" smtClean="0">
              <a:solidFill>
                <a:prstClr val="black"/>
              </a:solidFill>
              <a:latin typeface="Helvetica" pitchFamily="34" charset="0"/>
            </a:endParaRPr>
          </a:p>
        </p:txBody>
      </p:sp>
      <p:sp>
        <p:nvSpPr>
          <p:cNvPr id="1031" name="Text Box 69"/>
          <p:cNvSpPr txBox="1">
            <a:spLocks noChangeArrowheads="1"/>
          </p:cNvSpPr>
          <p:nvPr userDrawn="1"/>
        </p:nvSpPr>
        <p:spPr bwMode="auto">
          <a:xfrm>
            <a:off x="1858108" y="6326188"/>
            <a:ext cx="558311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chemeClr val="bg1"/>
                </a:solidFill>
                <a:latin typeface="Tahoma" pitchFamily="34" charset="0"/>
              </a:defRPr>
            </a:lvl1pPr>
            <a:lvl2pPr marL="742950" indent="-285750">
              <a:defRPr sz="900" b="1">
                <a:solidFill>
                  <a:schemeClr val="bg1"/>
                </a:solidFill>
                <a:latin typeface="Tahoma" pitchFamily="34" charset="0"/>
              </a:defRPr>
            </a:lvl2pPr>
            <a:lvl3pPr marL="1143000" indent="-228600">
              <a:defRPr sz="900" b="1">
                <a:solidFill>
                  <a:schemeClr val="bg1"/>
                </a:solidFill>
                <a:latin typeface="Tahoma" pitchFamily="34" charset="0"/>
              </a:defRPr>
            </a:lvl3pPr>
            <a:lvl4pPr marL="1600200" indent="-228600">
              <a:defRPr sz="900" b="1">
                <a:solidFill>
                  <a:schemeClr val="bg1"/>
                </a:solidFill>
                <a:latin typeface="Tahoma" pitchFamily="34" charset="0"/>
              </a:defRPr>
            </a:lvl4pPr>
            <a:lvl5pPr marL="2057400" indent="-228600">
              <a:defRPr sz="900" b="1">
                <a:solidFill>
                  <a:schemeClr val="bg1"/>
                </a:solidFill>
                <a:latin typeface="Tahoma" pitchFamily="34" charset="0"/>
              </a:defRPr>
            </a:lvl5pPr>
            <a:lvl6pPr marL="2514600" indent="-228600" eaLnBrk="0" fontAlgn="base" hangingPunct="0">
              <a:spcBef>
                <a:spcPct val="50000"/>
              </a:spcBef>
              <a:spcAft>
                <a:spcPct val="0"/>
              </a:spcAft>
              <a:defRPr sz="900" b="1">
                <a:solidFill>
                  <a:schemeClr val="bg1"/>
                </a:solidFill>
                <a:latin typeface="Tahoma" pitchFamily="34" charset="0"/>
              </a:defRPr>
            </a:lvl6pPr>
            <a:lvl7pPr marL="2971800" indent="-228600" eaLnBrk="0" fontAlgn="base" hangingPunct="0">
              <a:spcBef>
                <a:spcPct val="50000"/>
              </a:spcBef>
              <a:spcAft>
                <a:spcPct val="0"/>
              </a:spcAft>
              <a:defRPr sz="900" b="1">
                <a:solidFill>
                  <a:schemeClr val="bg1"/>
                </a:solidFill>
                <a:latin typeface="Tahoma" pitchFamily="34" charset="0"/>
              </a:defRPr>
            </a:lvl7pPr>
            <a:lvl8pPr marL="3429000" indent="-228600" eaLnBrk="0" fontAlgn="base" hangingPunct="0">
              <a:spcBef>
                <a:spcPct val="50000"/>
              </a:spcBef>
              <a:spcAft>
                <a:spcPct val="0"/>
              </a:spcAft>
              <a:defRPr sz="900" b="1">
                <a:solidFill>
                  <a:schemeClr val="bg1"/>
                </a:solidFill>
                <a:latin typeface="Tahoma" pitchFamily="34" charset="0"/>
              </a:defRPr>
            </a:lvl8pPr>
            <a:lvl9pPr marL="3886200" indent="-228600" eaLnBrk="0" fontAlgn="base" hangingPunct="0">
              <a:spcBef>
                <a:spcPct val="50000"/>
              </a:spcBef>
              <a:spcAft>
                <a:spcPct val="0"/>
              </a:spcAft>
              <a:defRPr sz="900" b="1">
                <a:solidFill>
                  <a:schemeClr val="bg1"/>
                </a:solidFill>
                <a:latin typeface="Tahoma" pitchFamily="34" charset="0"/>
              </a:defRPr>
            </a:lvl9pPr>
          </a:lstStyle>
          <a:p>
            <a:pPr algn="ctr">
              <a:spcBef>
                <a:spcPct val="50000"/>
              </a:spcBef>
              <a:defRPr/>
            </a:pPr>
            <a:r>
              <a:rPr lang="en-GB" altLang="en-US" dirty="0" smtClean="0">
                <a:solidFill>
                  <a:prstClr val="black"/>
                </a:solidFill>
                <a:latin typeface="Book Antiqua" pitchFamily="18" charset="0"/>
              </a:rPr>
              <a:t>JPSS Customer Forum (Nov 5-6, 2014)</a:t>
            </a:r>
          </a:p>
          <a:p>
            <a:pPr algn="ctr">
              <a:defRPr/>
            </a:pPr>
            <a:r>
              <a:rPr lang="en-US" altLang="en-US" dirty="0" smtClean="0">
                <a:solidFill>
                  <a:prstClr val="black"/>
                </a:solidFill>
                <a:latin typeface="Book Antiqua" pitchFamily="18" charset="0"/>
              </a:rPr>
              <a:t>Presenter: Chris Sisko</a:t>
            </a:r>
          </a:p>
          <a:p>
            <a:pPr algn="ctr">
              <a:defRPr/>
            </a:pPr>
            <a:r>
              <a:rPr lang="en-US" altLang="en-US" dirty="0" smtClean="0">
                <a:solidFill>
                  <a:prstClr val="black"/>
                </a:solidFill>
                <a:latin typeface="Book Antiqua" pitchFamily="18" charset="0"/>
              </a:rPr>
              <a:t>Email: chris.a.sisko@noaa.gov</a:t>
            </a:r>
            <a:endParaRPr lang="en-GB" altLang="en-US" dirty="0" smtClean="0">
              <a:solidFill>
                <a:prstClr val="black"/>
              </a:solidFill>
              <a:latin typeface="Book Antiqua" pitchFamily="18" charset="0"/>
            </a:endParaRPr>
          </a:p>
        </p:txBody>
      </p:sp>
      <p:sp>
        <p:nvSpPr>
          <p:cNvPr id="1032" name="Line 72"/>
          <p:cNvSpPr>
            <a:spLocks noChangeShapeType="1"/>
          </p:cNvSpPr>
          <p:nvPr userDrawn="1"/>
        </p:nvSpPr>
        <p:spPr bwMode="auto">
          <a:xfrm flipV="1">
            <a:off x="2710962" y="6326189"/>
            <a:ext cx="3798277" cy="22225"/>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sp>
        <p:nvSpPr>
          <p:cNvPr id="1033" name="Line 72"/>
          <p:cNvSpPr>
            <a:spLocks noChangeShapeType="1"/>
          </p:cNvSpPr>
          <p:nvPr userDrawn="1"/>
        </p:nvSpPr>
        <p:spPr bwMode="auto">
          <a:xfrm>
            <a:off x="2710962" y="6816725"/>
            <a:ext cx="3798277" cy="0"/>
          </a:xfrm>
          <a:prstGeom prst="line">
            <a:avLst/>
          </a:prstGeom>
          <a:noFill/>
          <a:ln w="9525">
            <a:solidFill>
              <a:schemeClr val="tx1"/>
            </a:solidFill>
            <a:round/>
            <a:headEnd/>
            <a:tailEnd/>
          </a:ln>
        </p:spPr>
        <p:txBody>
          <a:bodyPr lIns="36000" tIns="36000" rIns="36000" bIns="36000"/>
          <a:lstStyle/>
          <a:p>
            <a:endParaRPr lang="en-US" sz="900" b="1">
              <a:solidFill>
                <a:prstClr val="white"/>
              </a:solidFill>
              <a:latin typeface="Tahoma" pitchFamily="34" charset="0"/>
            </a:endParaRPr>
          </a:p>
        </p:txBody>
      </p:sp>
      <p:pic>
        <p:nvPicPr>
          <p:cNvPr id="1034" name="Picture 30" descr="OSPO-header.jpg"/>
          <p:cNvPicPr>
            <a:picLocks noChangeAspect="1"/>
          </p:cNvPicPr>
          <p:nvPr userDrawn="1"/>
        </p:nvPicPr>
        <p:blipFill>
          <a:blip r:embed="rId14" cstate="print"/>
          <a:srcRect/>
          <a:stretch>
            <a:fillRect/>
          </a:stretch>
        </p:blipFill>
        <p:spPr bwMode="auto">
          <a:xfrm>
            <a:off x="0" y="1"/>
            <a:ext cx="9144000" cy="944563"/>
          </a:xfrm>
          <a:prstGeom prst="rect">
            <a:avLst/>
          </a:prstGeom>
          <a:noFill/>
          <a:ln w="9525">
            <a:noFill/>
            <a:miter lim="800000"/>
            <a:headEnd/>
            <a:tailEnd/>
          </a:ln>
        </p:spPr>
      </p:pic>
    </p:spTree>
    <p:extLst>
      <p:ext uri="{BB962C8B-B14F-4D97-AF65-F5344CB8AC3E}">
        <p14:creationId xmlns:p14="http://schemas.microsoft.com/office/powerpoint/2010/main" val="191037253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54.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 Id="rId9"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3.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mailto:NESDIS.Data.Access@noa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lass.noa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0C2A8C"/>
                </a:solidFill>
                <a:latin typeface="Arial" charset="0"/>
              </a:defRPr>
            </a:lvl1pPr>
            <a:lvl2pPr marL="742950" indent="-285750">
              <a:defRPr sz="1600" b="1">
                <a:solidFill>
                  <a:srgbClr val="0C2A8C"/>
                </a:solidFill>
                <a:latin typeface="Arial" charset="0"/>
              </a:defRPr>
            </a:lvl2pPr>
            <a:lvl3pPr marL="1143000" indent="-228600">
              <a:defRPr sz="1600" b="1">
                <a:solidFill>
                  <a:srgbClr val="0C2A8C"/>
                </a:solidFill>
                <a:latin typeface="Arial" charset="0"/>
              </a:defRPr>
            </a:lvl3pPr>
            <a:lvl4pPr marL="1600200" indent="-228600">
              <a:defRPr sz="1600" b="1">
                <a:solidFill>
                  <a:srgbClr val="0C2A8C"/>
                </a:solidFill>
                <a:latin typeface="Arial" charset="0"/>
              </a:defRPr>
            </a:lvl4pPr>
            <a:lvl5pPr marL="2057400" indent="-228600">
              <a:defRPr sz="1600" b="1">
                <a:solidFill>
                  <a:srgbClr val="0C2A8C"/>
                </a:solidFill>
                <a:latin typeface="Arial" charset="0"/>
              </a:defRPr>
            </a:lvl5pPr>
            <a:lvl6pPr marL="2514600" indent="-228600" eaLnBrk="0" fontAlgn="base" hangingPunct="0">
              <a:spcBef>
                <a:spcPct val="0"/>
              </a:spcBef>
              <a:spcAft>
                <a:spcPct val="0"/>
              </a:spcAft>
              <a:defRPr sz="1600" b="1">
                <a:solidFill>
                  <a:srgbClr val="0C2A8C"/>
                </a:solidFill>
                <a:latin typeface="Arial" charset="0"/>
              </a:defRPr>
            </a:lvl6pPr>
            <a:lvl7pPr marL="2971800" indent="-228600" eaLnBrk="0" fontAlgn="base" hangingPunct="0">
              <a:spcBef>
                <a:spcPct val="0"/>
              </a:spcBef>
              <a:spcAft>
                <a:spcPct val="0"/>
              </a:spcAft>
              <a:defRPr sz="1600" b="1">
                <a:solidFill>
                  <a:srgbClr val="0C2A8C"/>
                </a:solidFill>
                <a:latin typeface="Arial" charset="0"/>
              </a:defRPr>
            </a:lvl7pPr>
            <a:lvl8pPr marL="3429000" indent="-228600" eaLnBrk="0" fontAlgn="base" hangingPunct="0">
              <a:spcBef>
                <a:spcPct val="0"/>
              </a:spcBef>
              <a:spcAft>
                <a:spcPct val="0"/>
              </a:spcAft>
              <a:defRPr sz="1600" b="1">
                <a:solidFill>
                  <a:srgbClr val="0C2A8C"/>
                </a:solidFill>
                <a:latin typeface="Arial" charset="0"/>
              </a:defRPr>
            </a:lvl8pPr>
            <a:lvl9pPr marL="3886200" indent="-228600" eaLnBrk="0" fontAlgn="base" hangingPunct="0">
              <a:spcBef>
                <a:spcPct val="0"/>
              </a:spcBef>
              <a:spcAft>
                <a:spcPct val="0"/>
              </a:spcAft>
              <a:defRPr sz="1600" b="1">
                <a:solidFill>
                  <a:srgbClr val="0C2A8C"/>
                </a:solidFill>
                <a:latin typeface="Arial" charset="0"/>
              </a:defRPr>
            </a:lvl9pPr>
          </a:lstStyle>
          <a:p>
            <a:fld id="{A6781C6C-93C8-4681-9814-241145D70313}" type="slidenum">
              <a:rPr lang="en-US" altLang="en-US" sz="1200" smtClean="0"/>
              <a:pPr/>
              <a:t>1</a:t>
            </a:fld>
            <a:endParaRPr lang="en-US" altLang="en-US" sz="1200" smtClean="0"/>
          </a:p>
        </p:txBody>
      </p:sp>
      <p:sp>
        <p:nvSpPr>
          <p:cNvPr id="4100" name="Rectangle 4"/>
          <p:cNvSpPr>
            <a:spLocks noGrp="1" noChangeArrowheads="1"/>
          </p:cNvSpPr>
          <p:nvPr>
            <p:ph type="ctrTitle"/>
          </p:nvPr>
        </p:nvSpPr>
        <p:spPr>
          <a:xfrm>
            <a:off x="685800" y="2471665"/>
            <a:ext cx="7772400" cy="1470025"/>
          </a:xfrm>
        </p:spPr>
        <p:txBody>
          <a:bodyPr/>
          <a:lstStyle/>
          <a:p>
            <a:r>
              <a:rPr lang="en-US" dirty="0" smtClean="0"/>
              <a:t>NESDIS S-NPP and JPSS Product Availability</a:t>
            </a:r>
            <a:r>
              <a:rPr lang="en-US" altLang="en-US" dirty="0" smtClean="0"/>
              <a:t/>
            </a:r>
            <a:br>
              <a:rPr lang="en-US" altLang="en-US" dirty="0" smtClean="0"/>
            </a:br>
            <a:endParaRPr lang="en-US" altLang="en-US" dirty="0" smtClean="0"/>
          </a:p>
        </p:txBody>
      </p:sp>
      <p:sp>
        <p:nvSpPr>
          <p:cNvPr id="4101" name="Rectangle 5"/>
          <p:cNvSpPr>
            <a:spLocks noGrp="1" noChangeArrowheads="1"/>
          </p:cNvSpPr>
          <p:nvPr>
            <p:ph type="subTitle" idx="1"/>
          </p:nvPr>
        </p:nvSpPr>
        <p:spPr>
          <a:xfrm>
            <a:off x="880110" y="3942982"/>
            <a:ext cx="7294490" cy="1095233"/>
          </a:xfrm>
        </p:spPr>
        <p:txBody>
          <a:bodyPr/>
          <a:lstStyle/>
          <a:p>
            <a:pPr eaLnBrk="1" hangingPunct="1"/>
            <a:r>
              <a:rPr lang="en-US" altLang="en-US" dirty="0" smtClean="0"/>
              <a:t>Tom Schott</a:t>
            </a:r>
          </a:p>
          <a:p>
            <a:pPr eaLnBrk="1" hangingPunct="1"/>
            <a:r>
              <a:rPr lang="en-US" altLang="en-US" dirty="0" smtClean="0"/>
              <a:t>NESDIS Office of Systems Development Satellite Product Manager</a:t>
            </a:r>
          </a:p>
          <a:p>
            <a:pPr eaLnBrk="1" hangingPunct="1"/>
            <a:r>
              <a:rPr lang="en-US" altLang="en-US" dirty="0" smtClean="0"/>
              <a:t>18 Nov 2014</a:t>
            </a:r>
          </a:p>
          <a:p>
            <a:pPr eaLnBrk="1" hangingPunct="1"/>
            <a:endParaRPr lang="en-US" altLang="en-US" dirty="0" smtClean="0"/>
          </a:p>
        </p:txBody>
      </p:sp>
    </p:spTree>
    <p:extLst>
      <p:ext uri="{BB962C8B-B14F-4D97-AF65-F5344CB8AC3E}">
        <p14:creationId xmlns:p14="http://schemas.microsoft.com/office/powerpoint/2010/main" val="34439365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648" y="-63370"/>
            <a:ext cx="8840215" cy="498855"/>
          </a:xfrm>
        </p:spPr>
        <p:txBody>
          <a:bodyPr>
            <a:noAutofit/>
          </a:bodyPr>
          <a:lstStyle/>
          <a:p>
            <a:r>
              <a:rPr lang="en-US" sz="2400" dirty="0" smtClean="0">
                <a:latin typeface="+mn-lt"/>
              </a:rPr>
              <a:t>Numerical Weather Prediction – Data Assimilation (ATMS/</a:t>
            </a:r>
            <a:r>
              <a:rPr lang="en-US" sz="2400" dirty="0" err="1" smtClean="0">
                <a:latin typeface="+mn-lt"/>
              </a:rPr>
              <a:t>CrIS</a:t>
            </a:r>
            <a:r>
              <a:rPr lang="en-US" sz="2400" dirty="0" smtClean="0">
                <a:latin typeface="+mn-lt"/>
              </a:rPr>
              <a:t> BUFR)</a:t>
            </a:r>
            <a:endParaRPr lang="en-US" sz="2400" dirty="0">
              <a:latin typeface="+mn-lt"/>
            </a:endParaRPr>
          </a:p>
        </p:txBody>
      </p:sp>
      <p:sp>
        <p:nvSpPr>
          <p:cNvPr id="3" name="Slide Number Placeholder 2"/>
          <p:cNvSpPr>
            <a:spLocks noGrp="1"/>
          </p:cNvSpPr>
          <p:nvPr>
            <p:ph type="sldNum" sz="quarter" idx="12"/>
          </p:nvPr>
        </p:nvSpPr>
        <p:spPr>
          <a:xfrm>
            <a:off x="8376455" y="6431910"/>
            <a:ext cx="762000" cy="365125"/>
          </a:xfrm>
        </p:spPr>
        <p:txBody>
          <a:bodyPr/>
          <a:lstStyle/>
          <a:p>
            <a:pPr>
              <a:defRPr/>
            </a:pPr>
            <a:fld id="{84D402A6-BAAA-4F52-B184-B82FC51F5838}" type="slidenum">
              <a:rPr lang="en-US" altLang="en-US" smtClean="0"/>
              <a:pPr>
                <a:defRPr/>
              </a:pPr>
              <a:t>10</a:t>
            </a:fld>
            <a:endParaRPr lang="en-US" altLang="en-US" dirty="0"/>
          </a:p>
        </p:txBody>
      </p:sp>
      <p:pic>
        <p:nvPicPr>
          <p:cNvPr id="2050" name="Picture 2" descr="http://www.nwas.org/committees/waf/images/supercomputer-banks-noa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70" y="841976"/>
            <a:ext cx="2973980" cy="2098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co.ncep.noaa.gov/pmb/nwprod/realtime/hourly/t14z/hly.08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7" t="14433" r="1036" b="17202"/>
          <a:stretch/>
        </p:blipFill>
        <p:spPr bwMode="auto">
          <a:xfrm>
            <a:off x="426644" y="3105343"/>
            <a:ext cx="2944057" cy="17758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nco.ncep.noaa.gov/pmb/nwprod/realtime/hourly/t14z/hly.080.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9" t="13986" r="1262" b="17683"/>
          <a:stretch/>
        </p:blipFill>
        <p:spPr bwMode="auto">
          <a:xfrm>
            <a:off x="527384" y="4881190"/>
            <a:ext cx="2828355" cy="17111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4570" y="3105346"/>
            <a:ext cx="2973980" cy="355801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prstClr val="white"/>
              </a:solidFill>
            </a:endParaRPr>
          </a:p>
        </p:txBody>
      </p:sp>
      <p:pic>
        <p:nvPicPr>
          <p:cNvPr id="2056" name="Picture 8" descr="http://www.wpc.ncep.noaa.gov/qpf/fill_94qwbg.gif?14146785699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3705" y="4772547"/>
            <a:ext cx="225283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pc.noaa.gov/products/outlook/day1otlk_1300.gif?14146787295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4249" y="4729987"/>
            <a:ext cx="2536650" cy="18713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aviationweather.gov/adds/data/icing/2014103013_ruc00hr_lvl_frz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6063" y="2910918"/>
            <a:ext cx="168812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ata/gfs/06/gfs_namer_051_250_wnd_h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678" y="699021"/>
            <a:ext cx="2636184" cy="214189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data/gfs/06/gfs_namer_051_1000_500_thick.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8128" y="751684"/>
            <a:ext cx="2506552" cy="20365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762568" y="623185"/>
            <a:ext cx="5196185" cy="221773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prstClr val="white"/>
              </a:solidFill>
            </a:endParaRPr>
          </a:p>
        </p:txBody>
      </p:sp>
      <p:sp>
        <p:nvSpPr>
          <p:cNvPr id="5" name="Down Arrow 4"/>
          <p:cNvSpPr/>
          <p:nvPr/>
        </p:nvSpPr>
        <p:spPr>
          <a:xfrm flipV="1">
            <a:off x="1807848" y="2646273"/>
            <a:ext cx="278508" cy="58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prstClr val="white"/>
              </a:solidFill>
            </a:endParaRPr>
          </a:p>
        </p:txBody>
      </p:sp>
      <p:sp>
        <p:nvSpPr>
          <p:cNvPr id="15" name="Down Arrow 14"/>
          <p:cNvSpPr/>
          <p:nvPr/>
        </p:nvSpPr>
        <p:spPr>
          <a:xfrm rot="5400000" flipV="1">
            <a:off x="3277693" y="1498367"/>
            <a:ext cx="301717" cy="543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prstClr val="white"/>
              </a:solidFill>
            </a:endParaRPr>
          </a:p>
        </p:txBody>
      </p:sp>
      <p:sp>
        <p:nvSpPr>
          <p:cNvPr id="16" name="Down Arrow 15"/>
          <p:cNvSpPr/>
          <p:nvPr/>
        </p:nvSpPr>
        <p:spPr>
          <a:xfrm rot="10800000" flipV="1">
            <a:off x="6221404" y="2465213"/>
            <a:ext cx="278508" cy="58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prstClr val="white"/>
              </a:solidFill>
            </a:endParaRPr>
          </a:p>
        </p:txBody>
      </p:sp>
      <p:sp>
        <p:nvSpPr>
          <p:cNvPr id="6" name="TextBox 5"/>
          <p:cNvSpPr txBox="1"/>
          <p:nvPr/>
        </p:nvSpPr>
        <p:spPr>
          <a:xfrm>
            <a:off x="3762568" y="3029189"/>
            <a:ext cx="2346432" cy="1785104"/>
          </a:xfrm>
          <a:prstGeom prst="rect">
            <a:avLst/>
          </a:prstGeom>
          <a:noFill/>
        </p:spPr>
        <p:txBody>
          <a:bodyPr wrap="square" rtlCol="0">
            <a:spAutoFit/>
          </a:bodyPr>
          <a:lstStyle/>
          <a:p>
            <a:r>
              <a:rPr lang="en-US" sz="1100" b="1" dirty="0" smtClean="0">
                <a:solidFill>
                  <a:prstClr val="black"/>
                </a:solidFill>
                <a:latin typeface="Arial"/>
              </a:rPr>
              <a:t>Unique </a:t>
            </a:r>
            <a:r>
              <a:rPr lang="en-US" sz="1100" b="1" dirty="0">
                <a:solidFill>
                  <a:prstClr val="black"/>
                </a:solidFill>
                <a:latin typeface="Arial"/>
              </a:rPr>
              <a:t>P</a:t>
            </a:r>
            <a:r>
              <a:rPr lang="en-US" sz="1100" b="1" dirty="0" smtClean="0">
                <a:solidFill>
                  <a:prstClr val="black"/>
                </a:solidFill>
                <a:latin typeface="Arial"/>
              </a:rPr>
              <a:t>roducts and Services</a:t>
            </a:r>
          </a:p>
          <a:p>
            <a:pPr marL="171450" indent="-171450">
              <a:buFontTx/>
              <a:buChar char="-"/>
            </a:pPr>
            <a:r>
              <a:rPr lang="en-US" sz="1100" dirty="0" smtClean="0">
                <a:solidFill>
                  <a:prstClr val="black"/>
                </a:solidFill>
                <a:latin typeface="Arial"/>
              </a:rPr>
              <a:t>Public forecasts</a:t>
            </a:r>
          </a:p>
          <a:p>
            <a:pPr marL="171450" indent="-171450">
              <a:buFontTx/>
              <a:buChar char="-"/>
            </a:pPr>
            <a:r>
              <a:rPr lang="en-US" sz="1100" dirty="0" smtClean="0">
                <a:solidFill>
                  <a:prstClr val="black"/>
                </a:solidFill>
                <a:latin typeface="Arial"/>
              </a:rPr>
              <a:t>Outlooks</a:t>
            </a:r>
          </a:p>
          <a:p>
            <a:pPr marL="171450" indent="-171450">
              <a:buFontTx/>
              <a:buChar char="-"/>
            </a:pPr>
            <a:r>
              <a:rPr lang="en-US" sz="1100" dirty="0">
                <a:solidFill>
                  <a:prstClr val="black"/>
                </a:solidFill>
                <a:latin typeface="Tahoma" pitchFamily="34" charset="0"/>
              </a:rPr>
              <a:t>Watches, Warnings and </a:t>
            </a:r>
            <a:r>
              <a:rPr lang="en-US" sz="1100" dirty="0" smtClean="0">
                <a:solidFill>
                  <a:prstClr val="black"/>
                </a:solidFill>
                <a:latin typeface="Tahoma" pitchFamily="34" charset="0"/>
              </a:rPr>
              <a:t>Advisories</a:t>
            </a:r>
            <a:endParaRPr lang="en-US" sz="1100" dirty="0" smtClean="0">
              <a:solidFill>
                <a:prstClr val="black"/>
              </a:solidFill>
              <a:latin typeface="Arial"/>
            </a:endParaRPr>
          </a:p>
          <a:p>
            <a:pPr marL="171450" indent="-171450">
              <a:buFontTx/>
              <a:buChar char="-"/>
            </a:pPr>
            <a:r>
              <a:rPr lang="en-US" sz="1100" dirty="0" smtClean="0">
                <a:solidFill>
                  <a:prstClr val="black"/>
                </a:solidFill>
                <a:latin typeface="Arial"/>
              </a:rPr>
              <a:t>Private/Government Sectors</a:t>
            </a:r>
          </a:p>
          <a:p>
            <a:pPr marL="171450" indent="-171450">
              <a:buFontTx/>
              <a:buChar char="-"/>
            </a:pPr>
            <a:r>
              <a:rPr lang="en-US" sz="1100" dirty="0" smtClean="0">
                <a:solidFill>
                  <a:prstClr val="black"/>
                </a:solidFill>
                <a:latin typeface="Arial"/>
              </a:rPr>
              <a:t>Aviation</a:t>
            </a:r>
          </a:p>
          <a:p>
            <a:pPr marL="171450" indent="-171450">
              <a:buFontTx/>
              <a:buChar char="-"/>
            </a:pPr>
            <a:r>
              <a:rPr lang="en-US" sz="1100" dirty="0" smtClean="0">
                <a:solidFill>
                  <a:prstClr val="black"/>
                </a:solidFill>
                <a:latin typeface="Arial"/>
              </a:rPr>
              <a:t>Energy</a:t>
            </a:r>
          </a:p>
          <a:p>
            <a:pPr marL="171450" indent="-171450">
              <a:buFontTx/>
              <a:buChar char="-"/>
            </a:pPr>
            <a:r>
              <a:rPr lang="en-US" sz="1100" dirty="0" smtClean="0">
                <a:solidFill>
                  <a:prstClr val="black"/>
                </a:solidFill>
                <a:latin typeface="Arial"/>
              </a:rPr>
              <a:t>Environmental</a:t>
            </a:r>
          </a:p>
          <a:p>
            <a:pPr marL="171450" indent="-171450">
              <a:buFontTx/>
              <a:buChar char="-"/>
            </a:pPr>
            <a:r>
              <a:rPr lang="en-US" sz="1100" dirty="0" smtClean="0">
                <a:solidFill>
                  <a:prstClr val="black"/>
                </a:solidFill>
                <a:latin typeface="Arial"/>
              </a:rPr>
              <a:t>Maritime</a:t>
            </a:r>
          </a:p>
        </p:txBody>
      </p:sp>
      <p:sp>
        <p:nvSpPr>
          <p:cNvPr id="7" name="TextBox 6"/>
          <p:cNvSpPr txBox="1"/>
          <p:nvPr/>
        </p:nvSpPr>
        <p:spPr>
          <a:xfrm>
            <a:off x="0" y="6663354"/>
            <a:ext cx="1612910" cy="230832"/>
          </a:xfrm>
          <a:prstGeom prst="rect">
            <a:avLst/>
          </a:prstGeom>
          <a:noFill/>
        </p:spPr>
        <p:txBody>
          <a:bodyPr wrap="square" rtlCol="0">
            <a:spAutoFit/>
          </a:bodyPr>
          <a:lstStyle/>
          <a:p>
            <a:r>
              <a:rPr lang="en-US" sz="900" b="1" dirty="0" smtClean="0">
                <a:solidFill>
                  <a:prstClr val="black"/>
                </a:solidFill>
                <a:latin typeface="Arial"/>
              </a:rPr>
              <a:t>Source: NWS/NCEP</a:t>
            </a:r>
            <a:endParaRPr lang="en-US" sz="900" b="1" dirty="0">
              <a:solidFill>
                <a:prstClr val="black"/>
              </a:solidFill>
              <a:latin typeface="Arial"/>
            </a:endParaRPr>
          </a:p>
        </p:txBody>
      </p:sp>
      <p:sp>
        <p:nvSpPr>
          <p:cNvPr id="8" name="TextBox 7"/>
          <p:cNvSpPr txBox="1"/>
          <p:nvPr/>
        </p:nvSpPr>
        <p:spPr>
          <a:xfrm>
            <a:off x="3700156" y="6663354"/>
            <a:ext cx="5080745" cy="230832"/>
          </a:xfrm>
          <a:prstGeom prst="rect">
            <a:avLst/>
          </a:prstGeom>
          <a:noFill/>
        </p:spPr>
        <p:txBody>
          <a:bodyPr wrap="square" rtlCol="0">
            <a:spAutoFit/>
          </a:bodyPr>
          <a:lstStyle/>
          <a:p>
            <a:r>
              <a:rPr lang="en-US" sz="900" b="1" dirty="0" smtClean="0">
                <a:solidFill>
                  <a:prstClr val="black"/>
                </a:solidFill>
                <a:latin typeface="Tahoma" pitchFamily="34" charset="0"/>
              </a:rPr>
              <a:t>Note – NWP data assimilation involves inputs from many different sources.</a:t>
            </a:r>
            <a:endParaRPr lang="en-US" sz="900" b="1" dirty="0">
              <a:solidFill>
                <a:prstClr val="black"/>
              </a:solidFill>
              <a:latin typeface="Tahoma" pitchFamily="34" charset="0"/>
            </a:endParaRPr>
          </a:p>
        </p:txBody>
      </p:sp>
    </p:spTree>
    <p:extLst>
      <p:ext uri="{BB962C8B-B14F-4D97-AF65-F5344CB8AC3E}">
        <p14:creationId xmlns:p14="http://schemas.microsoft.com/office/powerpoint/2010/main" val="118293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019" y="485272"/>
            <a:ext cx="7414724" cy="496433"/>
          </a:xfrm>
        </p:spPr>
        <p:txBody>
          <a:bodyPr/>
          <a:lstStyle/>
          <a:p>
            <a:r>
              <a:rPr lang="en-US" dirty="0" smtClean="0">
                <a:solidFill>
                  <a:schemeClr val="tx1"/>
                </a:solidFill>
              </a:rPr>
              <a:t>S-NPP </a:t>
            </a:r>
            <a:r>
              <a:rPr lang="en-US" dirty="0">
                <a:solidFill>
                  <a:schemeClr val="tx1"/>
                </a:solidFill>
              </a:rPr>
              <a:t>VIIRS </a:t>
            </a:r>
            <a:r>
              <a:rPr lang="en-US" dirty="0" smtClean="0">
                <a:solidFill>
                  <a:schemeClr val="tx1"/>
                </a:solidFill>
              </a:rPr>
              <a:t>Imagery Over Alaskan Region</a:t>
            </a:r>
            <a:r>
              <a:rPr lang="en-US" b="0" dirty="0">
                <a:solidFill>
                  <a:schemeClr val="tx1"/>
                </a:solidFill>
              </a:rPr>
              <a:t/>
            </a:r>
            <a:br>
              <a:rPr lang="en-US" b="0" dirty="0">
                <a:solidFill>
                  <a:schemeClr val="tx1"/>
                </a:solidFill>
              </a:rPr>
            </a:br>
            <a:endParaRPr lang="en-US" dirty="0"/>
          </a:p>
        </p:txBody>
      </p:sp>
      <p:sp>
        <p:nvSpPr>
          <p:cNvPr id="3" name="Content Placeholder 2"/>
          <p:cNvSpPr>
            <a:spLocks noGrp="1"/>
          </p:cNvSpPr>
          <p:nvPr>
            <p:ph idx="1"/>
          </p:nvPr>
        </p:nvSpPr>
        <p:spPr>
          <a:xfrm>
            <a:off x="386442" y="1737015"/>
            <a:ext cx="8599716" cy="5428075"/>
          </a:xfrm>
        </p:spPr>
        <p:txBody>
          <a:bodyPr/>
          <a:lstStyle/>
          <a:p>
            <a:r>
              <a:rPr lang="en-US" dirty="0" smtClean="0"/>
              <a:t>NWS </a:t>
            </a:r>
            <a:r>
              <a:rPr lang="en-US" dirty="0"/>
              <a:t>is currently broadcasting VIIRS Alaska Region imagery products over its Satellite Broadcast Network (SBN) for ingest into AWIPS II</a:t>
            </a:r>
          </a:p>
          <a:p>
            <a:pPr lvl="1"/>
            <a:r>
              <a:rPr lang="en-US" dirty="0" smtClean="0"/>
              <a:t>VIIRS high resolution imagery bands I01, I04 &amp; I05 in NetCDF4</a:t>
            </a:r>
          </a:p>
          <a:p>
            <a:r>
              <a:rPr lang="en-US" dirty="0"/>
              <a:t>Critical Applications: </a:t>
            </a:r>
          </a:p>
          <a:p>
            <a:pPr marL="685800" lvl="1">
              <a:buFont typeface="Arial" panose="020B0604020202020204" pitchFamily="34" charset="0"/>
              <a:buChar char="•"/>
            </a:pPr>
            <a:r>
              <a:rPr lang="en-US" b="0" dirty="0" smtClean="0"/>
              <a:t>Aviation </a:t>
            </a:r>
            <a:r>
              <a:rPr lang="en-US" b="0" dirty="0"/>
              <a:t>safety</a:t>
            </a:r>
          </a:p>
          <a:p>
            <a:pPr marL="685800" lvl="1">
              <a:buFont typeface="Arial" panose="020B0604020202020204" pitchFamily="34" charset="0"/>
              <a:buChar char="•"/>
            </a:pPr>
            <a:r>
              <a:rPr lang="en-US" b="0" dirty="0" smtClean="0"/>
              <a:t>Maritime </a:t>
            </a:r>
            <a:r>
              <a:rPr lang="en-US" b="0" dirty="0"/>
              <a:t>safety</a:t>
            </a:r>
          </a:p>
          <a:p>
            <a:pPr marL="685800" lvl="1">
              <a:buFont typeface="Arial" panose="020B0604020202020204" pitchFamily="34" charset="0"/>
              <a:buChar char="•"/>
            </a:pPr>
            <a:r>
              <a:rPr lang="en-US" b="0" dirty="0" smtClean="0"/>
              <a:t>Public </a:t>
            </a:r>
            <a:r>
              <a:rPr lang="en-US" b="0" dirty="0" err="1"/>
              <a:t>nowcasts</a:t>
            </a:r>
            <a:r>
              <a:rPr lang="en-US" b="0" dirty="0"/>
              <a:t>/forecasts</a:t>
            </a:r>
          </a:p>
          <a:p>
            <a:pPr marL="685800" lvl="1">
              <a:buFont typeface="Arial" panose="020B0604020202020204" pitchFamily="34" charset="0"/>
              <a:buChar char="•"/>
            </a:pPr>
            <a:r>
              <a:rPr lang="en-US" b="0" dirty="0" smtClean="0"/>
              <a:t>Coastal/offshore </a:t>
            </a:r>
            <a:r>
              <a:rPr lang="en-US" b="0" dirty="0"/>
              <a:t>forecasts</a:t>
            </a:r>
          </a:p>
          <a:p>
            <a:pPr marL="685800" lvl="1">
              <a:buFont typeface="Arial" panose="020B0604020202020204" pitchFamily="34" charset="0"/>
              <a:buChar char="•"/>
            </a:pPr>
            <a:r>
              <a:rPr lang="en-US" b="0" dirty="0" smtClean="0"/>
              <a:t>Fire </a:t>
            </a:r>
            <a:r>
              <a:rPr lang="en-US" b="0" dirty="0"/>
              <a:t>weather</a:t>
            </a:r>
          </a:p>
          <a:p>
            <a:pPr marL="685800" lvl="1">
              <a:buFont typeface="Arial" panose="020B0604020202020204" pitchFamily="34" charset="0"/>
              <a:buChar char="•"/>
            </a:pPr>
            <a:r>
              <a:rPr lang="en-US" b="0" dirty="0" smtClean="0"/>
              <a:t>Ice </a:t>
            </a:r>
            <a:r>
              <a:rPr lang="en-US" b="0" dirty="0"/>
              <a:t>flow monitoring</a:t>
            </a:r>
          </a:p>
          <a:p>
            <a:pPr marL="685800" lvl="1">
              <a:buFont typeface="Arial" panose="020B0604020202020204" pitchFamily="34" charset="0"/>
              <a:buChar char="•"/>
            </a:pPr>
            <a:r>
              <a:rPr lang="en-US" b="0" dirty="0" smtClean="0"/>
              <a:t>Emergency </a:t>
            </a:r>
            <a:r>
              <a:rPr lang="en-US" b="0" dirty="0"/>
              <a:t>response </a:t>
            </a:r>
            <a:r>
              <a:rPr lang="en-US" b="0" dirty="0" smtClean="0"/>
              <a:t>support</a:t>
            </a:r>
            <a:endParaRPr lang="en-US" b="0"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5C599945-094B-4E96-BC3D-18CD5936752E}" type="slidenum">
              <a:rPr lang="en-US" altLang="en-US" smtClean="0"/>
              <a:pPr>
                <a:defRPr/>
              </a:pPr>
              <a:t>11</a:t>
            </a:fld>
            <a:endParaRPr lang="en-US" altLang="en-US"/>
          </a:p>
        </p:txBody>
      </p:sp>
      <p:sp>
        <p:nvSpPr>
          <p:cNvPr id="5" name="Title 1"/>
          <p:cNvSpPr>
            <a:spLocks noGrp="1"/>
          </p:cNvSpPr>
          <p:nvPr/>
        </p:nvSpPr>
        <p:spPr bwMode="auto">
          <a:xfrm>
            <a:off x="972019" y="355890"/>
            <a:ext cx="7596554"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8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8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8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a:lstStyle>
          <a:p>
            <a:endParaRPr lang="en-US" sz="2400" b="0" dirty="0">
              <a:solidFill>
                <a:schemeClr val="tx1"/>
              </a:solidFill>
              <a:latin typeface="+mn-lt"/>
            </a:endParaRPr>
          </a:p>
        </p:txBody>
      </p:sp>
      <p:sp>
        <p:nvSpPr>
          <p:cNvPr id="6" name="AutoShape 2" descr="Displaying 2014_0915_1523z_HRPT.jpg"/>
          <p:cNvSpPr>
            <a:spLocks noChangeAspect="1" noChangeArrowheads="1"/>
          </p:cNvSpPr>
          <p:nvPr/>
        </p:nvSpPr>
        <p:spPr bwMode="auto">
          <a:xfrm>
            <a:off x="541665" y="332870"/>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endParaRPr lang="en-US"/>
          </a:p>
        </p:txBody>
      </p:sp>
      <p:pic>
        <p:nvPicPr>
          <p:cNvPr id="10" name="Picture 9" descr="viirs_vrh.png"/>
          <p:cNvPicPr>
            <a:picLocks noChangeAspect="1"/>
          </p:cNvPicPr>
          <p:nvPr/>
        </p:nvPicPr>
        <p:blipFill>
          <a:blip r:embed="rId2" cstate="print"/>
          <a:stretch>
            <a:fillRect/>
          </a:stretch>
        </p:blipFill>
        <p:spPr>
          <a:xfrm>
            <a:off x="4644279" y="3181352"/>
            <a:ext cx="4248150" cy="3465273"/>
          </a:xfrm>
          <a:prstGeom prst="rect">
            <a:avLst/>
          </a:prstGeom>
          <a:ln>
            <a:noFill/>
          </a:ln>
          <a:effectLst>
            <a:softEdge rad="112500"/>
          </a:effectLst>
        </p:spPr>
      </p:pic>
    </p:spTree>
    <p:extLst>
      <p:ext uri="{BB962C8B-B14F-4D97-AF65-F5344CB8AC3E}">
        <p14:creationId xmlns:p14="http://schemas.microsoft.com/office/powerpoint/2010/main" val="70267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p:cNvSpPr>
            <a:spLocks noGrp="1"/>
          </p:cNvSpPr>
          <p:nvPr>
            <p:ph type="title"/>
          </p:nvPr>
        </p:nvSpPr>
        <p:spPr>
          <a:xfrm>
            <a:off x="1447805" y="268359"/>
            <a:ext cx="6429375" cy="923925"/>
          </a:xfrm>
          <a:ln/>
        </p:spPr>
        <p:txBody>
          <a:bodyPr/>
          <a:lstStyle/>
          <a:p>
            <a:r>
              <a:rPr lang="en-US" altLang="en-US" dirty="0" smtClean="0"/>
              <a:t>NDE Product Tailoring Of VIIRS Imagery</a:t>
            </a:r>
          </a:p>
        </p:txBody>
      </p:sp>
      <p:graphicFrame>
        <p:nvGraphicFramePr>
          <p:cNvPr id="17" name="Table 16"/>
          <p:cNvGraphicFramePr>
            <a:graphicFrameLocks noGrp="1"/>
          </p:cNvGraphicFramePr>
          <p:nvPr>
            <p:extLst>
              <p:ext uri="{D42A27DB-BD31-4B8C-83A1-F6EECF244321}">
                <p14:modId xmlns:p14="http://schemas.microsoft.com/office/powerpoint/2010/main" val="589065380"/>
              </p:ext>
            </p:extLst>
          </p:nvPr>
        </p:nvGraphicFramePr>
        <p:xfrm>
          <a:off x="461963" y="2517775"/>
          <a:ext cx="8097836" cy="1630446"/>
        </p:xfrm>
        <a:graphic>
          <a:graphicData uri="http://schemas.openxmlformats.org/drawingml/2006/table">
            <a:tbl>
              <a:tblPr firstRow="1" bandRow="1">
                <a:tableStyleId>{00A15C55-8517-42AA-B614-E9B94910E393}</a:tableStyleId>
              </a:tblPr>
              <a:tblGrid>
                <a:gridCol w="1619567"/>
                <a:gridCol w="1255683"/>
                <a:gridCol w="1564890"/>
                <a:gridCol w="2038129"/>
                <a:gridCol w="1619567"/>
              </a:tblGrid>
              <a:tr h="518059">
                <a:tc>
                  <a:txBody>
                    <a:bodyPr/>
                    <a:lstStyle/>
                    <a:p>
                      <a:r>
                        <a:rPr lang="en-US" sz="1400" b="0" dirty="0" smtClean="0"/>
                        <a:t>VIIRS IMG EDR</a:t>
                      </a:r>
                      <a:endParaRPr lang="en-US" sz="1400" b="0" dirty="0"/>
                    </a:p>
                  </a:txBody>
                  <a:tcPr marL="91442" marR="91442" marT="45711" marB="45711">
                    <a:solidFill>
                      <a:srgbClr val="336699"/>
                    </a:solidFill>
                  </a:tcPr>
                </a:tc>
                <a:tc>
                  <a:txBody>
                    <a:bodyPr/>
                    <a:lstStyle/>
                    <a:p>
                      <a:r>
                        <a:rPr lang="en-US" sz="1400" b="0" dirty="0" smtClean="0"/>
                        <a:t>IDPS</a:t>
                      </a:r>
                      <a:endParaRPr lang="en-US" sz="1400" b="0" dirty="0"/>
                    </a:p>
                  </a:txBody>
                  <a:tcPr marL="91442" marR="91442" marT="45711" marB="45711">
                    <a:solidFill>
                      <a:srgbClr val="336699"/>
                    </a:solidFill>
                  </a:tcPr>
                </a:tc>
                <a:tc>
                  <a:txBody>
                    <a:bodyPr/>
                    <a:lstStyle/>
                    <a:p>
                      <a:r>
                        <a:rPr lang="en-US" sz="1400" b="0" dirty="0" smtClean="0"/>
                        <a:t>NDE Subset</a:t>
                      </a:r>
                      <a:r>
                        <a:rPr lang="en-US" sz="1400" b="0" baseline="0" dirty="0" smtClean="0"/>
                        <a:t> – lat, </a:t>
                      </a:r>
                      <a:r>
                        <a:rPr lang="en-US" sz="1400" b="0" baseline="0" dirty="0" err="1" smtClean="0"/>
                        <a:t>lon</a:t>
                      </a:r>
                      <a:r>
                        <a:rPr lang="en-US" sz="1400" b="0" baseline="0" dirty="0" smtClean="0"/>
                        <a:t>, ref</a:t>
                      </a:r>
                      <a:endParaRPr lang="en-US" sz="1400" b="0" dirty="0"/>
                    </a:p>
                  </a:txBody>
                  <a:tcPr marL="91442" marR="91442" marT="45711" marB="45711">
                    <a:solidFill>
                      <a:srgbClr val="336699"/>
                    </a:solidFill>
                  </a:tcPr>
                </a:tc>
                <a:tc>
                  <a:txBody>
                    <a:bodyPr/>
                    <a:lstStyle/>
                    <a:p>
                      <a:r>
                        <a:rPr lang="en-US" sz="1400" b="0" dirty="0" smtClean="0"/>
                        <a:t>NDE</a:t>
                      </a:r>
                      <a:r>
                        <a:rPr lang="en-US" sz="1400" b="0" baseline="0" dirty="0" smtClean="0"/>
                        <a:t> Subsample – GEO lat/</a:t>
                      </a:r>
                      <a:r>
                        <a:rPr lang="en-US" sz="1400" b="0" baseline="0" dirty="0" err="1" smtClean="0"/>
                        <a:t>lon</a:t>
                      </a:r>
                      <a:endParaRPr lang="en-US" sz="1400" b="0" dirty="0"/>
                    </a:p>
                  </a:txBody>
                  <a:tcPr marL="91442" marR="91442" marT="45711" marB="45711">
                    <a:solidFill>
                      <a:srgbClr val="336699"/>
                    </a:solidFill>
                  </a:tcPr>
                </a:tc>
                <a:tc>
                  <a:txBody>
                    <a:bodyPr/>
                    <a:lstStyle/>
                    <a:p>
                      <a:r>
                        <a:rPr lang="en-US" sz="1400" b="0" smtClean="0"/>
                        <a:t>GZIP Compression</a:t>
                      </a:r>
                      <a:endParaRPr lang="en-US" sz="1400" b="0" dirty="0"/>
                    </a:p>
                  </a:txBody>
                  <a:tcPr marL="91442" marR="91442" marT="45711" marB="45711">
                    <a:solidFill>
                      <a:srgbClr val="336699"/>
                    </a:solidFill>
                  </a:tcPr>
                </a:tc>
              </a:tr>
              <a:tr h="370768">
                <a:tc>
                  <a:txBody>
                    <a:bodyPr/>
                    <a:lstStyle/>
                    <a:p>
                      <a:r>
                        <a:rPr lang="en-US" sz="1200" dirty="0" smtClean="0"/>
                        <a:t>GEO</a:t>
                      </a:r>
                    </a:p>
                  </a:txBody>
                  <a:tcPr marL="91442" marR="91442" marT="45711" marB="45711"/>
                </a:tc>
                <a:tc>
                  <a:txBody>
                    <a:bodyPr/>
                    <a:lstStyle/>
                    <a:p>
                      <a:r>
                        <a:rPr lang="en-US" sz="1200" dirty="0" smtClean="0"/>
                        <a:t>445 MB</a:t>
                      </a:r>
                      <a:endParaRPr lang="en-US" sz="1200" dirty="0"/>
                    </a:p>
                  </a:txBody>
                  <a:tcPr marL="91442" marR="91442" marT="45711" marB="45711"/>
                </a:tc>
                <a:tc>
                  <a:txBody>
                    <a:bodyPr/>
                    <a:lstStyle/>
                    <a:p>
                      <a:r>
                        <a:rPr lang="en-US" sz="1200" dirty="0" smtClean="0"/>
                        <a:t>100 MB</a:t>
                      </a:r>
                      <a:endParaRPr lang="en-US" sz="1200" dirty="0"/>
                    </a:p>
                  </a:txBody>
                  <a:tcPr marL="91442" marR="91442" marT="45711" marB="45711"/>
                </a:tc>
                <a:tc>
                  <a:txBody>
                    <a:bodyPr/>
                    <a:lstStyle/>
                    <a:p>
                      <a:r>
                        <a:rPr lang="en-US" sz="1200" dirty="0" smtClean="0">
                          <a:solidFill>
                            <a:srgbClr val="0000FF"/>
                          </a:solidFill>
                        </a:rPr>
                        <a:t>* </a:t>
                      </a:r>
                      <a:r>
                        <a:rPr lang="en-US" sz="1200" dirty="0" smtClean="0"/>
                        <a:t>130 KB</a:t>
                      </a:r>
                      <a:endParaRPr lang="en-US" sz="1200" dirty="0"/>
                    </a:p>
                  </a:txBody>
                  <a:tcPr marL="91442" marR="91442" marT="45711" marB="45711"/>
                </a:tc>
                <a:tc>
                  <a:txBody>
                    <a:bodyPr/>
                    <a:lstStyle/>
                    <a:p>
                      <a:endParaRPr lang="en-US" sz="1200" dirty="0"/>
                    </a:p>
                  </a:txBody>
                  <a:tcPr marL="91442" marR="91442" marT="45711" marB="45711"/>
                </a:tc>
              </a:tr>
              <a:tr h="370768">
                <a:tc>
                  <a:txBody>
                    <a:bodyPr/>
                    <a:lstStyle/>
                    <a:p>
                      <a:r>
                        <a:rPr lang="en-US" sz="1200" dirty="0" smtClean="0"/>
                        <a:t>Channel 1</a:t>
                      </a:r>
                      <a:endParaRPr lang="en-US" sz="1200" dirty="0"/>
                    </a:p>
                  </a:txBody>
                  <a:tcPr marL="91442" marR="91442" marT="45711" marB="45711"/>
                </a:tc>
                <a:tc>
                  <a:txBody>
                    <a:bodyPr/>
                    <a:lstStyle/>
                    <a:p>
                      <a:r>
                        <a:rPr lang="en-US" sz="1200" dirty="0" smtClean="0"/>
                        <a:t>64 MB</a:t>
                      </a:r>
                      <a:endParaRPr lang="en-US" sz="1200" dirty="0"/>
                    </a:p>
                  </a:txBody>
                  <a:tcPr marL="91442" marR="91442" marT="45711" marB="45711"/>
                </a:tc>
                <a:tc>
                  <a:txBody>
                    <a:bodyPr/>
                    <a:lstStyle/>
                    <a:p>
                      <a:r>
                        <a:rPr lang="en-US" sz="1200" dirty="0" smtClean="0"/>
                        <a:t>25 MB</a:t>
                      </a:r>
                      <a:endParaRPr lang="en-US" sz="1200" dirty="0"/>
                    </a:p>
                  </a:txBody>
                  <a:tcPr marL="91442" marR="91442" marT="45711" marB="45711"/>
                </a:tc>
                <a:tc>
                  <a:txBody>
                    <a:bodyPr/>
                    <a:lstStyle/>
                    <a:p>
                      <a:r>
                        <a:rPr lang="en-US" sz="1200" dirty="0" smtClean="0"/>
                        <a:t>25</a:t>
                      </a:r>
                      <a:r>
                        <a:rPr lang="en-US" sz="1200" baseline="0" dirty="0" smtClean="0"/>
                        <a:t> MB</a:t>
                      </a:r>
                      <a:endParaRPr lang="en-US" sz="1200" dirty="0"/>
                    </a:p>
                  </a:txBody>
                  <a:tcPr marL="91442" marR="91442" marT="45711" marB="45711"/>
                </a:tc>
                <a:tc>
                  <a:txBody>
                    <a:bodyPr/>
                    <a:lstStyle/>
                    <a:p>
                      <a:endParaRPr lang="en-US" sz="1200" dirty="0"/>
                    </a:p>
                  </a:txBody>
                  <a:tcPr marL="91442" marR="91442" marT="45711" marB="45711"/>
                </a:tc>
              </a:tr>
              <a:tr h="370768">
                <a:tc>
                  <a:txBody>
                    <a:bodyPr/>
                    <a:lstStyle/>
                    <a:p>
                      <a:r>
                        <a:rPr lang="en-US" sz="1200" dirty="0" smtClean="0"/>
                        <a:t>Total</a:t>
                      </a:r>
                      <a:endParaRPr lang="en-US" sz="1200" dirty="0"/>
                    </a:p>
                  </a:txBody>
                  <a:tcPr marL="91442" marR="91442" marT="45711" marB="45711"/>
                </a:tc>
                <a:tc>
                  <a:txBody>
                    <a:bodyPr/>
                    <a:lstStyle/>
                    <a:p>
                      <a:r>
                        <a:rPr lang="en-US" sz="1200" dirty="0" smtClean="0"/>
                        <a:t>509 MB</a:t>
                      </a:r>
                      <a:endParaRPr lang="en-US" sz="1200" dirty="0"/>
                    </a:p>
                  </a:txBody>
                  <a:tcPr marL="91442" marR="91442" marT="45711" marB="45711"/>
                </a:tc>
                <a:tc>
                  <a:txBody>
                    <a:bodyPr/>
                    <a:lstStyle/>
                    <a:p>
                      <a:r>
                        <a:rPr lang="en-US" sz="1200" dirty="0" smtClean="0"/>
                        <a:t>125 MB (61%)</a:t>
                      </a:r>
                      <a:endParaRPr lang="en-US" sz="1200" dirty="0"/>
                    </a:p>
                  </a:txBody>
                  <a:tcPr marL="91442" marR="91442" marT="45711" marB="45711"/>
                </a:tc>
                <a:tc>
                  <a:txBody>
                    <a:bodyPr/>
                    <a:lstStyle/>
                    <a:p>
                      <a:r>
                        <a:rPr lang="en-US" sz="1200" dirty="0" smtClean="0"/>
                        <a:t>25 MB (91%)</a:t>
                      </a:r>
                      <a:endParaRPr lang="en-US" sz="1200" dirty="0"/>
                    </a:p>
                  </a:txBody>
                  <a:tcPr marL="91442" marR="91442" marT="45711" marB="45711"/>
                </a:tc>
                <a:tc>
                  <a:txBody>
                    <a:bodyPr/>
                    <a:lstStyle/>
                    <a:p>
                      <a:r>
                        <a:rPr lang="en-US" sz="1200" dirty="0" smtClean="0"/>
                        <a:t>13 MB (95%)</a:t>
                      </a:r>
                      <a:endParaRPr lang="en-US" sz="1200" dirty="0"/>
                    </a:p>
                  </a:txBody>
                  <a:tcPr marL="91442" marR="91442" marT="45711" marB="45711"/>
                </a:tc>
              </a:tr>
            </a:tbl>
          </a:graphicData>
        </a:graphic>
      </p:graphicFrame>
      <p:sp>
        <p:nvSpPr>
          <p:cNvPr id="21542" name="TextBox 17"/>
          <p:cNvSpPr txBox="1">
            <a:spLocks noChangeArrowheads="1"/>
          </p:cNvSpPr>
          <p:nvPr/>
        </p:nvSpPr>
        <p:spPr bwMode="auto">
          <a:xfrm>
            <a:off x="836124" y="1857376"/>
            <a:ext cx="736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altLang="en-US" sz="1800" b="1" dirty="0"/>
              <a:t>National Weather Service AWIPS-II Tailored Product </a:t>
            </a:r>
            <a:r>
              <a:rPr lang="en-US" altLang="en-US" sz="1800" b="1" dirty="0">
                <a:solidFill>
                  <a:schemeClr val="tx1">
                    <a:lumMod val="95000"/>
                    <a:lumOff val="5000"/>
                  </a:schemeClr>
                </a:solidFill>
              </a:rPr>
              <a:t>Granule</a:t>
            </a:r>
            <a:r>
              <a:rPr lang="en-US" altLang="en-US" sz="1800" b="1" dirty="0">
                <a:solidFill>
                  <a:srgbClr val="FF0000"/>
                </a:solidFill>
              </a:rPr>
              <a:t> </a:t>
            </a:r>
            <a:r>
              <a:rPr lang="en-US" altLang="en-US" sz="1800" b="1" dirty="0"/>
              <a:t>File Sizes </a:t>
            </a:r>
          </a:p>
        </p:txBody>
      </p:sp>
      <p:sp>
        <p:nvSpPr>
          <p:cNvPr id="21543" name="TextBox 1"/>
          <p:cNvSpPr txBox="1">
            <a:spLocks noChangeArrowheads="1"/>
          </p:cNvSpPr>
          <p:nvPr/>
        </p:nvSpPr>
        <p:spPr bwMode="auto">
          <a:xfrm>
            <a:off x="1225589" y="4454526"/>
            <a:ext cx="6590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altLang="en-US" sz="1800" b="1" dirty="0">
                <a:solidFill>
                  <a:srgbClr val="0066FF"/>
                </a:solidFill>
              </a:rPr>
              <a:t>* Geolocation only uses start, mid and end point of each scan line</a:t>
            </a:r>
          </a:p>
        </p:txBody>
      </p:sp>
      <p:sp>
        <p:nvSpPr>
          <p:cNvPr id="10" name="Rectangle 6"/>
          <p:cNvSpPr txBox="1">
            <a:spLocks noChangeArrowheads="1"/>
          </p:cNvSpPr>
          <p:nvPr/>
        </p:nvSpPr>
        <p:spPr bwMode="auto">
          <a:xfrm>
            <a:off x="7442688" y="6275070"/>
            <a:ext cx="1143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b="1" kern="1200">
                <a:solidFill>
                  <a:srgbClr val="0C2A8C"/>
                </a:solidFill>
                <a:latin typeface="Arial" charset="0"/>
                <a:ea typeface="+mn-ea"/>
                <a:cs typeface="+mn-cs"/>
              </a:defRPr>
            </a:lvl1pPr>
            <a:lvl2pPr marL="742950" indent="-285750" algn="l" rtl="0" eaLnBrk="0" fontAlgn="base" hangingPunct="0">
              <a:spcBef>
                <a:spcPct val="0"/>
              </a:spcBef>
              <a:spcAft>
                <a:spcPct val="0"/>
              </a:spcAft>
              <a:defRPr sz="1600" b="1" kern="1200">
                <a:solidFill>
                  <a:srgbClr val="0C2A8C"/>
                </a:solidFill>
                <a:latin typeface="Arial" charset="0"/>
                <a:ea typeface="+mn-ea"/>
                <a:cs typeface="+mn-cs"/>
              </a:defRPr>
            </a:lvl2pPr>
            <a:lvl3pPr marL="1143000" indent="-228600" algn="l" rtl="0" eaLnBrk="0" fontAlgn="base" hangingPunct="0">
              <a:spcBef>
                <a:spcPct val="0"/>
              </a:spcBef>
              <a:spcAft>
                <a:spcPct val="0"/>
              </a:spcAft>
              <a:defRPr sz="1600" b="1" kern="1200">
                <a:solidFill>
                  <a:srgbClr val="0C2A8C"/>
                </a:solidFill>
                <a:latin typeface="Arial" charset="0"/>
                <a:ea typeface="+mn-ea"/>
                <a:cs typeface="+mn-cs"/>
              </a:defRPr>
            </a:lvl3pPr>
            <a:lvl4pPr marL="1600200" indent="-228600" algn="l" rtl="0" eaLnBrk="0" fontAlgn="base" hangingPunct="0">
              <a:spcBef>
                <a:spcPct val="0"/>
              </a:spcBef>
              <a:spcAft>
                <a:spcPct val="0"/>
              </a:spcAft>
              <a:defRPr sz="1600" b="1" kern="1200">
                <a:solidFill>
                  <a:srgbClr val="0C2A8C"/>
                </a:solidFill>
                <a:latin typeface="Arial" charset="0"/>
                <a:ea typeface="+mn-ea"/>
                <a:cs typeface="+mn-cs"/>
              </a:defRPr>
            </a:lvl4pPr>
            <a:lvl5pPr marL="2057400" indent="-228600" algn="l" rtl="0" eaLnBrk="0" fontAlgn="base" hangingPunct="0">
              <a:spcBef>
                <a:spcPct val="0"/>
              </a:spcBef>
              <a:spcAft>
                <a:spcPct val="0"/>
              </a:spcAft>
              <a:defRPr sz="1600" b="1" kern="1200">
                <a:solidFill>
                  <a:srgbClr val="0C2A8C"/>
                </a:solidFill>
                <a:latin typeface="Arial" charset="0"/>
                <a:ea typeface="+mn-ea"/>
                <a:cs typeface="+mn-cs"/>
              </a:defRPr>
            </a:lvl5pPr>
            <a:lvl6pPr marL="25146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6pPr>
            <a:lvl7pPr marL="29718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7pPr>
            <a:lvl8pPr marL="34290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8pPr>
            <a:lvl9pPr marL="38862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9pPr>
          </a:lstStyle>
          <a:p>
            <a:fld id="{A6781C6C-93C8-4681-9814-241145D70313}" type="slidenum">
              <a:rPr lang="en-US" altLang="en-US" sz="1200" b="0" smtClean="0"/>
              <a:pPr/>
              <a:t>12</a:t>
            </a:fld>
            <a:endParaRPr lang="en-US" altLang="en-US" sz="1200" b="0" dirty="0" smtClean="0"/>
          </a:p>
        </p:txBody>
      </p:sp>
      <p:sp>
        <p:nvSpPr>
          <p:cNvPr id="2" name="Oval 1"/>
          <p:cNvSpPr/>
          <p:nvPr/>
        </p:nvSpPr>
        <p:spPr>
          <a:xfrm>
            <a:off x="2127747" y="3740643"/>
            <a:ext cx="685801" cy="36048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10764" y="3752972"/>
            <a:ext cx="1063869" cy="36048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34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4D402A6-BAAA-4F52-B184-B82FC51F5838}" type="slidenum">
              <a:rPr lang="en-US" altLang="en-US" smtClean="0"/>
              <a:pPr>
                <a:defRPr/>
              </a:pPr>
              <a:t>13</a:t>
            </a:fld>
            <a:endParaRPr lang="en-US" alt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5" y="457200"/>
            <a:ext cx="4286567" cy="320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501" y="3657600"/>
            <a:ext cx="4286567" cy="3200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2" y="3657600"/>
            <a:ext cx="4310201" cy="3200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501" y="457200"/>
            <a:ext cx="4286567" cy="3200400"/>
          </a:xfrm>
          <a:prstGeom prst="rect">
            <a:avLst/>
          </a:prstGeom>
        </p:spPr>
      </p:pic>
      <p:sp>
        <p:nvSpPr>
          <p:cNvPr id="8" name="TextBox 7"/>
          <p:cNvSpPr txBox="1"/>
          <p:nvPr/>
        </p:nvSpPr>
        <p:spPr>
          <a:xfrm>
            <a:off x="426211" y="73893"/>
            <a:ext cx="8457851" cy="646331"/>
          </a:xfrm>
          <a:prstGeom prst="rect">
            <a:avLst/>
          </a:prstGeom>
          <a:noFill/>
        </p:spPr>
        <p:txBody>
          <a:bodyPr wrap="square" rtlCol="0">
            <a:spAutoFit/>
          </a:bodyPr>
          <a:lstStyle/>
          <a:p>
            <a:r>
              <a:rPr lang="en-US" b="1" dirty="0">
                <a:solidFill>
                  <a:prstClr val="black"/>
                </a:solidFill>
                <a:latin typeface="Arial"/>
              </a:rPr>
              <a:t>Advanced Clear-Sky Processor for </a:t>
            </a:r>
            <a:r>
              <a:rPr lang="en-US" b="1" dirty="0" smtClean="0">
                <a:solidFill>
                  <a:prstClr val="black"/>
                </a:solidFill>
                <a:latin typeface="Arial"/>
              </a:rPr>
              <a:t>Oceans (ACSPO) Sea Surface Temperature</a:t>
            </a:r>
            <a:endParaRPr lang="en-US" b="1" dirty="0">
              <a:solidFill>
                <a:prstClr val="black"/>
              </a:solidFill>
              <a:latin typeface="Arial"/>
            </a:endParaRPr>
          </a:p>
        </p:txBody>
      </p:sp>
      <p:sp>
        <p:nvSpPr>
          <p:cNvPr id="9" name="TextBox 8"/>
          <p:cNvSpPr txBox="1"/>
          <p:nvPr/>
        </p:nvSpPr>
        <p:spPr>
          <a:xfrm>
            <a:off x="98511" y="6624858"/>
            <a:ext cx="2440258" cy="230832"/>
          </a:xfrm>
          <a:prstGeom prst="rect">
            <a:avLst/>
          </a:prstGeom>
          <a:noFill/>
        </p:spPr>
        <p:txBody>
          <a:bodyPr wrap="square" rtlCol="0">
            <a:spAutoFit/>
          </a:bodyPr>
          <a:lstStyle/>
          <a:p>
            <a:r>
              <a:rPr lang="en-US" sz="900" b="1" dirty="0" smtClean="0">
                <a:solidFill>
                  <a:prstClr val="black"/>
                </a:solidFill>
                <a:latin typeface="Tahoma" pitchFamily="34" charset="0"/>
              </a:rPr>
              <a:t>Source:  OSPO/SPSD (John Sapper)</a:t>
            </a:r>
            <a:endParaRPr lang="en-US" sz="900" b="1" dirty="0">
              <a:solidFill>
                <a:prstClr val="black"/>
              </a:solidFill>
              <a:latin typeface="Tahoma" pitchFamily="34" charset="0"/>
            </a:endParaRPr>
          </a:p>
        </p:txBody>
      </p:sp>
    </p:spTree>
    <p:extLst>
      <p:ext uri="{BB962C8B-B14F-4D97-AF65-F5344CB8AC3E}">
        <p14:creationId xmlns:p14="http://schemas.microsoft.com/office/powerpoint/2010/main" val="371107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latin typeface="+mn-lt"/>
              </a:rPr>
              <a:t>VIIRS Polar Winds (VPW) - Example</a:t>
            </a:r>
            <a:endParaRPr lang="en-US" sz="2000" b="1" dirty="0">
              <a:latin typeface="+mn-lt"/>
            </a:endParaRPr>
          </a:p>
        </p:txBody>
      </p:sp>
      <p:sp>
        <p:nvSpPr>
          <p:cNvPr id="5" name="Content Placeholder 4"/>
          <p:cNvSpPr>
            <a:spLocks noGrp="1"/>
          </p:cNvSpPr>
          <p:nvPr>
            <p:ph idx="1"/>
          </p:nvPr>
        </p:nvSpPr>
        <p:spPr>
          <a:xfrm>
            <a:off x="204564" y="1556984"/>
            <a:ext cx="8599716" cy="937332"/>
          </a:xfrm>
        </p:spPr>
        <p:txBody>
          <a:bodyPr/>
          <a:lstStyle/>
          <a:p>
            <a:r>
              <a:rPr lang="en-US" sz="1600" b="0" u="sng" dirty="0"/>
              <a:t>VPW Real-time </a:t>
            </a:r>
            <a:r>
              <a:rPr lang="en-US" sz="1600" b="0" u="sng" dirty="0" smtClean="0"/>
              <a:t>Users:</a:t>
            </a:r>
            <a:r>
              <a:rPr lang="en-US" sz="1600" b="0" dirty="0" smtClean="0"/>
              <a:t>  NWS, European/Canadian/Japanese Meteorological Centers</a:t>
            </a:r>
          </a:p>
          <a:p>
            <a:r>
              <a:rPr lang="en-US" sz="1600" b="0" u="sng" dirty="0"/>
              <a:t>O</a:t>
            </a:r>
            <a:r>
              <a:rPr lang="en-US" sz="1600" b="0" u="sng" dirty="0" smtClean="0"/>
              <a:t>ther Real-time </a:t>
            </a:r>
            <a:r>
              <a:rPr lang="en-US" sz="1600" b="0" u="sng" dirty="0"/>
              <a:t>Users (3</a:t>
            </a:r>
            <a:r>
              <a:rPr lang="en-US" sz="1600" b="0" u="sng" baseline="30000" dirty="0"/>
              <a:t>rd</a:t>
            </a:r>
            <a:r>
              <a:rPr lang="en-US" sz="1600" b="0" u="sng" dirty="0"/>
              <a:t> party relay services via </a:t>
            </a:r>
            <a:r>
              <a:rPr lang="en-US" sz="1600" b="0" u="sng" dirty="0" err="1"/>
              <a:t>EUMETcast</a:t>
            </a:r>
            <a:r>
              <a:rPr lang="en-US" sz="1600" b="0" u="sng" dirty="0"/>
              <a:t>):</a:t>
            </a:r>
          </a:p>
          <a:p>
            <a:pPr marL="685800" lvl="1">
              <a:buFont typeface="Arial" panose="020B0604020202020204" pitchFamily="34" charset="0"/>
              <a:buChar char="•"/>
            </a:pPr>
            <a:r>
              <a:rPr lang="en-US" sz="1600" b="0" dirty="0"/>
              <a:t>UKMET Office and Norwegian Meteorological Institute</a:t>
            </a:r>
          </a:p>
          <a:p>
            <a:endParaRPr lang="en-US" sz="1600" dirty="0"/>
          </a:p>
        </p:txBody>
      </p:sp>
      <p:sp>
        <p:nvSpPr>
          <p:cNvPr id="3" name="Slide Number Placeholder 2"/>
          <p:cNvSpPr>
            <a:spLocks noGrp="1"/>
          </p:cNvSpPr>
          <p:nvPr>
            <p:ph type="sldNum" sz="quarter" idx="12"/>
          </p:nvPr>
        </p:nvSpPr>
        <p:spPr>
          <a:xfrm>
            <a:off x="6908840" y="6419528"/>
            <a:ext cx="1905000" cy="304800"/>
          </a:xfrm>
        </p:spPr>
        <p:txBody>
          <a:bodyPr/>
          <a:lstStyle/>
          <a:p>
            <a:fld id="{6F8A0E80-EAFD-6F4F-9428-07887C1109C0}" type="slidenum">
              <a:rPr lang="en-US" smtClean="0"/>
              <a:pPr/>
              <a:t>14</a:t>
            </a:fld>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261" y="2906971"/>
            <a:ext cx="4644237"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05069" y="2494316"/>
            <a:ext cx="2087625" cy="400110"/>
          </a:xfrm>
          <a:prstGeom prst="rect">
            <a:avLst/>
          </a:prstGeom>
          <a:noFill/>
        </p:spPr>
        <p:txBody>
          <a:bodyPr wrap="square" rtlCol="0">
            <a:spAutoFit/>
          </a:bodyPr>
          <a:lstStyle/>
          <a:p>
            <a:pPr algn="ctr"/>
            <a:r>
              <a:rPr lang="en-US" sz="2000" b="1" dirty="0" smtClean="0">
                <a:solidFill>
                  <a:schemeClr val="tx1"/>
                </a:solidFill>
              </a:rPr>
              <a:t>Arctic Region</a:t>
            </a:r>
            <a:endParaRPr lang="en-US" sz="2000" b="1" dirty="0">
              <a:solidFill>
                <a:schemeClr val="tx1"/>
              </a:solidFill>
            </a:endParaRPr>
          </a:p>
        </p:txBody>
      </p:sp>
      <p:sp>
        <p:nvSpPr>
          <p:cNvPr id="7" name="TextBox 6"/>
          <p:cNvSpPr txBox="1"/>
          <p:nvPr/>
        </p:nvSpPr>
        <p:spPr>
          <a:xfrm>
            <a:off x="5508548" y="2494316"/>
            <a:ext cx="2535681" cy="400110"/>
          </a:xfrm>
          <a:prstGeom prst="rect">
            <a:avLst/>
          </a:prstGeom>
          <a:noFill/>
        </p:spPr>
        <p:txBody>
          <a:bodyPr wrap="square" rtlCol="0">
            <a:spAutoFit/>
          </a:bodyPr>
          <a:lstStyle/>
          <a:p>
            <a:pPr algn="ctr"/>
            <a:r>
              <a:rPr lang="en-US" sz="2000" b="1" dirty="0" smtClean="0">
                <a:solidFill>
                  <a:schemeClr val="tx1"/>
                </a:solidFill>
              </a:rPr>
              <a:t>Antarctic Region</a:t>
            </a:r>
            <a:endParaRPr lang="en-US" sz="2000" b="1"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6951" y="2944808"/>
            <a:ext cx="4249721"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878943"/>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4045" y="36217"/>
            <a:ext cx="8305800" cy="461727"/>
          </a:xfrm>
        </p:spPr>
        <p:txBody>
          <a:bodyPr>
            <a:normAutofit fontScale="90000"/>
          </a:bodyPr>
          <a:lstStyle/>
          <a:p>
            <a:pPr algn="ctr"/>
            <a:r>
              <a:rPr lang="en-US" sz="2800" dirty="0" smtClean="0">
                <a:solidFill>
                  <a:schemeClr val="tx1"/>
                </a:solidFill>
                <a:latin typeface="+mn-lt"/>
              </a:rPr>
              <a:t>S-NPP Atmospheric Temp/Moisture Profiles</a:t>
            </a:r>
            <a:endParaRPr lang="en-US" sz="2800" dirty="0">
              <a:solidFill>
                <a:schemeClr val="tx1"/>
              </a:solidFill>
              <a:latin typeface="+mn-lt"/>
            </a:endParaRPr>
          </a:p>
        </p:txBody>
      </p:sp>
      <p:pic>
        <p:nvPicPr>
          <p:cNvPr id="6146" name="Picture 2" descr="M:\NA-swa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266" y="1952625"/>
            <a:ext cx="1984213" cy="12893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NA-zoom-swath -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66" y="3400425"/>
            <a:ext cx="1984213" cy="15341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4032" y="4723547"/>
            <a:ext cx="3529749" cy="338554"/>
          </a:xfrm>
          <a:prstGeom prst="rect">
            <a:avLst/>
          </a:prstGeom>
          <a:noFill/>
        </p:spPr>
        <p:txBody>
          <a:bodyPr wrap="none" rtlCol="0">
            <a:spAutoFit/>
          </a:bodyPr>
          <a:lstStyle/>
          <a:p>
            <a:pPr algn="ctr"/>
            <a:r>
              <a:rPr lang="en-US" sz="1600" dirty="0" smtClean="0">
                <a:solidFill>
                  <a:prstClr val="black"/>
                </a:solidFill>
                <a:latin typeface="Tahoma" pitchFamily="34" charset="0"/>
              </a:rPr>
              <a:t>1842 UTC SNPP Pass (May 29, 2014)</a:t>
            </a:r>
            <a:endParaRPr lang="en-US" sz="1600" dirty="0">
              <a:solidFill>
                <a:prstClr val="black"/>
              </a:solidFill>
              <a:latin typeface="Tahoma" pitchFamily="34" charset="0"/>
            </a:endParaRPr>
          </a:p>
        </p:txBody>
      </p:sp>
      <p:pic>
        <p:nvPicPr>
          <p:cNvPr id="6" name="Picture 2" descr="M:\Skew-T_UNModifi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229" y="1933577"/>
            <a:ext cx="4560298" cy="2739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NA-zoom-OAX-swa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266" y="5082246"/>
            <a:ext cx="1984213" cy="16004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32096" y="4672671"/>
            <a:ext cx="2850588" cy="1600438"/>
          </a:xfrm>
          <a:prstGeom prst="rect">
            <a:avLst/>
          </a:prstGeom>
          <a:noFill/>
        </p:spPr>
        <p:txBody>
          <a:bodyPr wrap="square" rtlCol="0">
            <a:spAutoFit/>
          </a:bodyPr>
          <a:lstStyle/>
          <a:p>
            <a:r>
              <a:rPr lang="en-US" sz="1400" b="1" u="sng" dirty="0" smtClean="0">
                <a:solidFill>
                  <a:prstClr val="black"/>
                </a:solidFill>
                <a:latin typeface="Arial"/>
              </a:rPr>
              <a:t>T/q retrievals</a:t>
            </a:r>
          </a:p>
          <a:p>
            <a:pPr marL="171450" indent="-171450">
              <a:buFont typeface="Arial" panose="020B0604020202020204" pitchFamily="34" charset="0"/>
              <a:buChar char="•"/>
            </a:pPr>
            <a:r>
              <a:rPr lang="en-US" sz="1400" dirty="0" smtClean="0">
                <a:solidFill>
                  <a:prstClr val="black"/>
                </a:solidFill>
                <a:latin typeface="Arial"/>
              </a:rPr>
              <a:t>Determine thermodynamics of atmosphere</a:t>
            </a:r>
          </a:p>
          <a:p>
            <a:pPr marL="171450" indent="-171450">
              <a:buFont typeface="Arial" panose="020B0604020202020204" pitchFamily="34" charset="0"/>
              <a:buChar char="•"/>
            </a:pPr>
            <a:r>
              <a:rPr lang="en-US" sz="1400" dirty="0" smtClean="0">
                <a:solidFill>
                  <a:prstClr val="black"/>
                </a:solidFill>
                <a:latin typeface="Arial"/>
              </a:rPr>
              <a:t>Cloud heights – base/tops</a:t>
            </a:r>
          </a:p>
          <a:p>
            <a:pPr marL="171450" indent="-171450">
              <a:buFont typeface="Arial" panose="020B0604020202020204" pitchFamily="34" charset="0"/>
              <a:buChar char="•"/>
            </a:pPr>
            <a:r>
              <a:rPr lang="en-US" sz="1400" dirty="0" smtClean="0">
                <a:solidFill>
                  <a:prstClr val="black"/>
                </a:solidFill>
                <a:latin typeface="Arial"/>
              </a:rPr>
              <a:t>Convective potential</a:t>
            </a:r>
          </a:p>
          <a:p>
            <a:pPr marL="171450" indent="-171450">
              <a:buFont typeface="Arial" panose="020B0604020202020204" pitchFamily="34" charset="0"/>
              <a:buChar char="•"/>
            </a:pPr>
            <a:r>
              <a:rPr lang="en-US" sz="1400" dirty="0" smtClean="0">
                <a:solidFill>
                  <a:prstClr val="black"/>
                </a:solidFill>
                <a:latin typeface="Arial"/>
              </a:rPr>
              <a:t>Help diagnose precipitation types</a:t>
            </a:r>
          </a:p>
        </p:txBody>
      </p:sp>
      <p:sp>
        <p:nvSpPr>
          <p:cNvPr id="12" name="Oval 11"/>
          <p:cNvSpPr/>
          <p:nvPr/>
        </p:nvSpPr>
        <p:spPr>
          <a:xfrm>
            <a:off x="1593630" y="5515886"/>
            <a:ext cx="356161" cy="32925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prstClr val="white"/>
              </a:solidFill>
            </a:endParaRPr>
          </a:p>
        </p:txBody>
      </p:sp>
      <p:pic>
        <p:nvPicPr>
          <p:cNvPr id="13" name="Picture 12"/>
          <p:cNvPicPr>
            <a:picLocks noChangeAspect="1"/>
          </p:cNvPicPr>
          <p:nvPr/>
        </p:nvPicPr>
        <p:blipFill rotWithShape="1">
          <a:blip r:embed="rId6"/>
          <a:srcRect t="38269"/>
          <a:stretch/>
        </p:blipFill>
        <p:spPr>
          <a:xfrm>
            <a:off x="2999838" y="5347406"/>
            <a:ext cx="2715162" cy="1448518"/>
          </a:xfrm>
          <a:prstGeom prst="rect">
            <a:avLst/>
          </a:prstGeom>
        </p:spPr>
      </p:pic>
      <p:sp>
        <p:nvSpPr>
          <p:cNvPr id="14" name="Content Placeholder 2"/>
          <p:cNvSpPr txBox="1">
            <a:spLocks/>
          </p:cNvSpPr>
          <p:nvPr/>
        </p:nvSpPr>
        <p:spPr>
          <a:xfrm>
            <a:off x="224717" y="944824"/>
            <a:ext cx="8626719" cy="4900314"/>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altLang="en-US" dirty="0" smtClean="0"/>
          </a:p>
        </p:txBody>
      </p:sp>
      <p:sp>
        <p:nvSpPr>
          <p:cNvPr id="15" name="Content Placeholder 1"/>
          <p:cNvSpPr txBox="1">
            <a:spLocks/>
          </p:cNvSpPr>
          <p:nvPr/>
        </p:nvSpPr>
        <p:spPr>
          <a:xfrm>
            <a:off x="224723" y="682382"/>
            <a:ext cx="8348353" cy="4665024"/>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900" dirty="0" smtClean="0"/>
              <a:t>NWS Weather Field Offices are receiving (via SBN), ingesting, and displaying sounding data in AWIPS II</a:t>
            </a:r>
          </a:p>
          <a:p>
            <a:pPr lvl="1"/>
            <a:r>
              <a:rPr lang="en-US" sz="1700" dirty="0" smtClean="0"/>
              <a:t>Data generated using the NESDIS </a:t>
            </a:r>
            <a:r>
              <a:rPr lang="en-US" sz="1700" dirty="0" err="1" smtClean="0"/>
              <a:t>CrIS</a:t>
            </a:r>
            <a:r>
              <a:rPr lang="en-US" sz="1700" dirty="0" smtClean="0"/>
              <a:t>-ATMS Algorithm Processing System (NUCAPS) algorithm</a:t>
            </a:r>
          </a:p>
        </p:txBody>
      </p:sp>
    </p:spTree>
    <p:extLst>
      <p:ext uri="{BB962C8B-B14F-4D97-AF65-F5344CB8AC3E}">
        <p14:creationId xmlns:p14="http://schemas.microsoft.com/office/powerpoint/2010/main" val="2261504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44855"/>
            <a:ext cx="8305800" cy="438394"/>
          </a:xfrm>
        </p:spPr>
        <p:txBody>
          <a:bodyPr>
            <a:noAutofit/>
          </a:bodyPr>
          <a:lstStyle/>
          <a:p>
            <a:pPr algn="ctr"/>
            <a:r>
              <a:rPr lang="en-US" sz="2400" dirty="0" smtClean="0">
                <a:solidFill>
                  <a:schemeClr val="tx1"/>
                </a:solidFill>
                <a:latin typeface="+mn-lt"/>
              </a:rPr>
              <a:t>Blended Products  – Total </a:t>
            </a:r>
            <a:r>
              <a:rPr lang="en-US" sz="2400" dirty="0" err="1">
                <a:solidFill>
                  <a:schemeClr val="tx1"/>
                </a:solidFill>
                <a:latin typeface="+mn-lt"/>
              </a:rPr>
              <a:t>P</a:t>
            </a:r>
            <a:r>
              <a:rPr lang="en-US" sz="2400" dirty="0" err="1" smtClean="0">
                <a:solidFill>
                  <a:schemeClr val="tx1"/>
                </a:solidFill>
                <a:latin typeface="+mn-lt"/>
              </a:rPr>
              <a:t>recipitable</a:t>
            </a:r>
            <a:r>
              <a:rPr lang="en-US" sz="2400" dirty="0" smtClean="0">
                <a:solidFill>
                  <a:schemeClr val="tx1"/>
                </a:solidFill>
                <a:latin typeface="+mn-lt"/>
              </a:rPr>
              <a:t> Water (TPW)</a:t>
            </a:r>
            <a:endParaRPr lang="en-US" sz="2400" dirty="0">
              <a:solidFill>
                <a:schemeClr val="tx1"/>
              </a:solidFill>
              <a:latin typeface="+mn-lt"/>
            </a:endParaRPr>
          </a:p>
        </p:txBody>
      </p:sp>
      <p:sp>
        <p:nvSpPr>
          <p:cNvPr id="3" name="Slide Number Placeholder 2"/>
          <p:cNvSpPr>
            <a:spLocks noGrp="1"/>
          </p:cNvSpPr>
          <p:nvPr>
            <p:ph type="sldNum" sz="quarter" idx="12"/>
          </p:nvPr>
        </p:nvSpPr>
        <p:spPr/>
        <p:txBody>
          <a:bodyPr/>
          <a:lstStyle/>
          <a:p>
            <a:pPr>
              <a:defRPr/>
            </a:pPr>
            <a:fld id="{84D402A6-BAAA-4F52-B184-B82FC51F5838}" type="slidenum">
              <a:rPr lang="en-US" altLang="en-US" smtClean="0"/>
              <a:pPr>
                <a:defRPr/>
              </a:pPr>
              <a:t>16</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63"/>
            <a:ext cx="9144000" cy="5386215"/>
          </a:xfrm>
          <a:prstGeom prst="rect">
            <a:avLst/>
          </a:prstGeom>
        </p:spPr>
      </p:pic>
      <p:sp>
        <p:nvSpPr>
          <p:cNvPr id="5" name="TextBox 4"/>
          <p:cNvSpPr txBox="1"/>
          <p:nvPr/>
        </p:nvSpPr>
        <p:spPr>
          <a:xfrm>
            <a:off x="75218" y="6572816"/>
            <a:ext cx="3234176" cy="369332"/>
          </a:xfrm>
          <a:prstGeom prst="rect">
            <a:avLst/>
          </a:prstGeom>
          <a:noFill/>
        </p:spPr>
        <p:txBody>
          <a:bodyPr wrap="square" rtlCol="0">
            <a:spAutoFit/>
          </a:bodyPr>
          <a:lstStyle/>
          <a:p>
            <a:r>
              <a:rPr lang="en-US" sz="900" b="1" dirty="0" smtClean="0">
                <a:solidFill>
                  <a:prstClr val="black"/>
                </a:solidFill>
                <a:latin typeface="Tahoma" pitchFamily="34" charset="0"/>
              </a:rPr>
              <a:t>Source: NWS National Hurricane Center (Dr. </a:t>
            </a:r>
            <a:r>
              <a:rPr lang="en-US" sz="900" b="1" dirty="0">
                <a:solidFill>
                  <a:prstClr val="black"/>
                </a:solidFill>
                <a:latin typeface="Tahoma" pitchFamily="34" charset="0"/>
              </a:rPr>
              <a:t>B</a:t>
            </a:r>
            <a:r>
              <a:rPr lang="en-US" sz="900" b="1" dirty="0" smtClean="0">
                <a:solidFill>
                  <a:prstClr val="black"/>
                </a:solidFill>
                <a:latin typeface="Tahoma" pitchFamily="34" charset="0"/>
              </a:rPr>
              <a:t>rennan)</a:t>
            </a:r>
            <a:endParaRPr lang="en-US" sz="900" b="1" dirty="0">
              <a:solidFill>
                <a:prstClr val="black"/>
              </a:solidFill>
              <a:latin typeface="Tahoma" pitchFamily="34" charset="0"/>
            </a:endParaRPr>
          </a:p>
        </p:txBody>
      </p:sp>
      <p:pic>
        <p:nvPicPr>
          <p:cNvPr id="1026" name="Picture 2" descr="http://www.ospo.noaa.gov/data/atmosphere/precip/btpw/images/GLOBAL_TPW_20141030_00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754" y="794441"/>
            <a:ext cx="337624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1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3433" y="457326"/>
            <a:ext cx="8229600" cy="522288"/>
          </a:xfrm>
        </p:spPr>
        <p:txBody>
          <a:bodyPr/>
          <a:lstStyle/>
          <a:p>
            <a:r>
              <a:rPr lang="en-US" altLang="en-US" sz="4400" b="1" dirty="0" smtClean="0">
                <a:latin typeface="Arial" charset="0"/>
                <a:cs typeface="Arial" charset="0"/>
                <a:sym typeface="Arial" charset="0"/>
              </a:rPr>
              <a:t>Summary</a:t>
            </a:r>
            <a:endParaRPr lang="en-US" altLang="en-US" sz="4400" b="1" dirty="0" smtClean="0"/>
          </a:p>
        </p:txBody>
      </p:sp>
      <p:sp>
        <p:nvSpPr>
          <p:cNvPr id="26627" name="Content Placeholder 2"/>
          <p:cNvSpPr>
            <a:spLocks noGrp="1"/>
          </p:cNvSpPr>
          <p:nvPr>
            <p:ph idx="1"/>
          </p:nvPr>
        </p:nvSpPr>
        <p:spPr>
          <a:xfrm>
            <a:off x="159448" y="1503805"/>
            <a:ext cx="8626719" cy="4900314"/>
          </a:xfrm>
        </p:spPr>
        <p:txBody>
          <a:bodyPr/>
          <a:lstStyle/>
          <a:p>
            <a:r>
              <a:rPr lang="en-US" altLang="en-US" sz="3600" dirty="0" smtClean="0">
                <a:cs typeface="Arial" charset="0"/>
                <a:sym typeface="Arial" charset="0"/>
              </a:rPr>
              <a:t>JPSS data access available through NESDIS</a:t>
            </a:r>
          </a:p>
          <a:p>
            <a:pPr lvl="1"/>
            <a:r>
              <a:rPr lang="en-US" altLang="en-US" sz="3200" dirty="0" smtClean="0">
                <a:cs typeface="Arial" charset="0"/>
                <a:sym typeface="Arial" charset="0"/>
              </a:rPr>
              <a:t>Near real time data from NDE and GTS</a:t>
            </a:r>
          </a:p>
          <a:p>
            <a:pPr lvl="1"/>
            <a:r>
              <a:rPr lang="en-US" altLang="en-US" sz="3200" dirty="0" smtClean="0">
                <a:cs typeface="Arial" charset="0"/>
                <a:sym typeface="Arial" charset="0"/>
              </a:rPr>
              <a:t>Archived data from CLASS</a:t>
            </a:r>
          </a:p>
          <a:p>
            <a:endParaRPr lang="en-US" altLang="en-US" sz="3600" dirty="0" smtClean="0">
              <a:cs typeface="Arial" charset="0"/>
              <a:sym typeface="Arial" charset="0"/>
            </a:endParaRPr>
          </a:p>
        </p:txBody>
      </p:sp>
      <p:sp>
        <p:nvSpPr>
          <p:cNvPr id="26628" name="Slide Number Placeholder 3"/>
          <p:cNvSpPr>
            <a:spLocks noGrp="1"/>
          </p:cNvSpPr>
          <p:nvPr>
            <p:ph type="sldNum" sz="quarter" idx="12"/>
          </p:nvPr>
        </p:nvSpPr>
        <p:spPr bwMode="auto">
          <a:noFill/>
          <a:ln>
            <a:miter lim="800000"/>
            <a:headEnd/>
            <a:tailEnd/>
          </a:ln>
        </p:spPr>
        <p:txBody>
          <a:bodyPr/>
          <a:lstStyle/>
          <a:p>
            <a:fld id="{D6FC5A64-9F4B-41A2-9E44-E5F58C222D3E}" type="slidenum">
              <a:rPr lang="en-US" altLang="en-US" smtClean="0"/>
              <a:pPr/>
              <a:t>17</a:t>
            </a:fld>
            <a:endParaRPr lang="en-US" altLang="en-US" smtClean="0"/>
          </a:p>
        </p:txBody>
      </p:sp>
    </p:spTree>
    <p:extLst>
      <p:ext uri="{BB962C8B-B14F-4D97-AF65-F5344CB8AC3E}">
        <p14:creationId xmlns:p14="http://schemas.microsoft.com/office/powerpoint/2010/main" val="231230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69513" y="464300"/>
            <a:ext cx="8229600" cy="796925"/>
          </a:xfrm>
        </p:spPr>
        <p:txBody>
          <a:bodyPr/>
          <a:lstStyle/>
          <a:p>
            <a:pPr algn="ctr"/>
            <a:r>
              <a:rPr lang="en-US" altLang="en-US" sz="4000" b="1" dirty="0" smtClean="0">
                <a:latin typeface="Helvetica" pitchFamily="34" charset="0"/>
                <a:cs typeface="Helvetica" pitchFamily="34" charset="0"/>
              </a:rPr>
              <a:t>Questions</a:t>
            </a:r>
          </a:p>
        </p:txBody>
      </p:sp>
      <p:sp>
        <p:nvSpPr>
          <p:cNvPr id="35843" name="Slide Number Placeholder 3"/>
          <p:cNvSpPr>
            <a:spLocks noGrp="1"/>
          </p:cNvSpPr>
          <p:nvPr>
            <p:ph type="sldNum" sz="quarter" idx="12"/>
          </p:nvPr>
        </p:nvSpPr>
        <p:spPr bwMode="auto">
          <a:noFill/>
          <a:ln>
            <a:miter lim="800000"/>
            <a:headEnd/>
            <a:tailEnd/>
          </a:ln>
        </p:spPr>
        <p:txBody>
          <a:bodyPr/>
          <a:lstStyle/>
          <a:p>
            <a:fld id="{B7654BC5-C898-4354-A5FC-8CFEB56F5B2F}" type="slidenum">
              <a:rPr lang="en-US" altLang="en-US" smtClean="0"/>
              <a:pPr/>
              <a:t>18</a:t>
            </a:fld>
            <a:endParaRPr lang="en-US" altLang="en-US" smtClean="0"/>
          </a:p>
        </p:txBody>
      </p:sp>
      <p:pic>
        <p:nvPicPr>
          <p:cNvPr id="4" name="Picture 2" descr="http://www.washingtonpost.com/blogs/capital-weather-gang/files/2014/10/vongfong-e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010" y="2337697"/>
            <a:ext cx="4334608" cy="3228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7010" y="5566669"/>
            <a:ext cx="4334608" cy="400110"/>
          </a:xfrm>
          <a:prstGeom prst="rect">
            <a:avLst/>
          </a:prstGeom>
          <a:noFill/>
        </p:spPr>
        <p:txBody>
          <a:bodyPr wrap="square" rtlCol="0">
            <a:spAutoFit/>
          </a:bodyPr>
          <a:lstStyle/>
          <a:p>
            <a:r>
              <a:rPr lang="en-US" sz="1000" b="0" dirty="0" smtClean="0">
                <a:solidFill>
                  <a:schemeClr val="tx1"/>
                </a:solidFill>
                <a:latin typeface="+mn-lt"/>
              </a:rPr>
              <a:t>S-NPP VIIRS Image of Super Typhoon </a:t>
            </a:r>
            <a:r>
              <a:rPr lang="en-US" sz="1000" b="0" dirty="0" err="1" smtClean="0">
                <a:solidFill>
                  <a:schemeClr val="tx1"/>
                </a:solidFill>
                <a:latin typeface="+mn-lt"/>
              </a:rPr>
              <a:t>Vongfong</a:t>
            </a:r>
            <a:r>
              <a:rPr lang="en-US" sz="1000" b="0" dirty="0" smtClean="0">
                <a:solidFill>
                  <a:schemeClr val="tx1"/>
                </a:solidFill>
                <a:latin typeface="+mn-lt"/>
              </a:rPr>
              <a:t> in NW </a:t>
            </a:r>
            <a:r>
              <a:rPr lang="en-US" sz="1000" b="0" dirty="0">
                <a:solidFill>
                  <a:schemeClr val="tx1"/>
                </a:solidFill>
                <a:latin typeface="+mn-lt"/>
              </a:rPr>
              <a:t>P</a:t>
            </a:r>
            <a:r>
              <a:rPr lang="en-US" sz="1000" b="0" dirty="0" smtClean="0">
                <a:solidFill>
                  <a:schemeClr val="tx1"/>
                </a:solidFill>
                <a:latin typeface="+mn-lt"/>
              </a:rPr>
              <a:t>acific Basin (Northwest of Marianas Islands) - </a:t>
            </a:r>
            <a:r>
              <a:rPr lang="en-US" sz="1000" b="0" dirty="0">
                <a:solidFill>
                  <a:schemeClr val="tx1"/>
                </a:solidFill>
                <a:latin typeface="+mn-lt"/>
              </a:rPr>
              <a:t>October 7th (courtesy of STAR/CIRA)</a:t>
            </a:r>
          </a:p>
        </p:txBody>
      </p:sp>
    </p:spTree>
    <p:extLst>
      <p:ext uri="{BB962C8B-B14F-4D97-AF65-F5344CB8AC3E}">
        <p14:creationId xmlns:p14="http://schemas.microsoft.com/office/powerpoint/2010/main" val="7213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Backup Slide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379290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4"/>
          <p:cNvSpPr>
            <a:spLocks noGrp="1"/>
          </p:cNvSpPr>
          <p:nvPr>
            <p:ph idx="1"/>
          </p:nvPr>
        </p:nvSpPr>
        <p:spPr/>
        <p:txBody>
          <a:bodyPr/>
          <a:lstStyle/>
          <a:p>
            <a:r>
              <a:rPr lang="en-US" altLang="en-US" dirty="0" smtClean="0"/>
              <a:t>JPSS ground system overview</a:t>
            </a:r>
          </a:p>
          <a:p>
            <a:r>
              <a:rPr lang="en-US" altLang="en-US" dirty="0" smtClean="0"/>
              <a:t>Access to JPSS data and challenges making near real time data available to users</a:t>
            </a:r>
          </a:p>
          <a:p>
            <a:r>
              <a:rPr lang="en-US" altLang="en-US" dirty="0" smtClean="0"/>
              <a:t>JPSS data products</a:t>
            </a:r>
          </a:p>
        </p:txBody>
      </p:sp>
      <p:sp>
        <p:nvSpPr>
          <p:cNvPr id="5122" name="Rectangle 2"/>
          <p:cNvSpPr>
            <a:spLocks noGrp="1" noChangeArrowheads="1"/>
          </p:cNvSpPr>
          <p:nvPr>
            <p:ph type="title"/>
          </p:nvPr>
        </p:nvSpPr>
        <p:spPr/>
        <p:txBody>
          <a:bodyPr/>
          <a:lstStyle/>
          <a:p>
            <a:r>
              <a:rPr lang="en-US" smtClean="0"/>
              <a:t>Outline</a:t>
            </a:r>
            <a:endParaRPr lang="en-US" dirty="0" smtClean="0"/>
          </a:p>
        </p:txBody>
      </p:sp>
      <p:sp>
        <p:nvSpPr>
          <p:cNvPr id="6" name="Rectangle 6"/>
          <p:cNvSpPr>
            <a:spLocks noGrp="1" noChangeArrowheads="1"/>
          </p:cNvSpPr>
          <p:nvPr>
            <p:ph type="sldNum" sz="quarter" idx="12"/>
          </p:nvPr>
        </p:nvSpPr>
        <p:spPr/>
        <p:txBody>
          <a:bodyPr/>
          <a:lstStyle>
            <a:lvl1pPr>
              <a:defRPr sz="1600" b="1">
                <a:solidFill>
                  <a:srgbClr val="0C2A8C"/>
                </a:solidFill>
                <a:latin typeface="Arial" charset="0"/>
              </a:defRPr>
            </a:lvl1pPr>
            <a:lvl2pPr marL="742950" indent="-285750">
              <a:defRPr sz="1600" b="1">
                <a:solidFill>
                  <a:srgbClr val="0C2A8C"/>
                </a:solidFill>
                <a:latin typeface="Arial" charset="0"/>
              </a:defRPr>
            </a:lvl2pPr>
            <a:lvl3pPr marL="1143000" indent="-228600">
              <a:defRPr sz="1600" b="1">
                <a:solidFill>
                  <a:srgbClr val="0C2A8C"/>
                </a:solidFill>
                <a:latin typeface="Arial" charset="0"/>
              </a:defRPr>
            </a:lvl3pPr>
            <a:lvl4pPr marL="1600200" indent="-228600">
              <a:defRPr sz="1600" b="1">
                <a:solidFill>
                  <a:srgbClr val="0C2A8C"/>
                </a:solidFill>
                <a:latin typeface="Arial" charset="0"/>
              </a:defRPr>
            </a:lvl4pPr>
            <a:lvl5pPr marL="2057400" indent="-228600">
              <a:defRPr sz="1600" b="1">
                <a:solidFill>
                  <a:srgbClr val="0C2A8C"/>
                </a:solidFill>
                <a:latin typeface="Arial" charset="0"/>
              </a:defRPr>
            </a:lvl5pPr>
            <a:lvl6pPr marL="2514600" indent="-228600" eaLnBrk="0" fontAlgn="base" hangingPunct="0">
              <a:spcBef>
                <a:spcPct val="0"/>
              </a:spcBef>
              <a:spcAft>
                <a:spcPct val="0"/>
              </a:spcAft>
              <a:defRPr sz="1600" b="1">
                <a:solidFill>
                  <a:srgbClr val="0C2A8C"/>
                </a:solidFill>
                <a:latin typeface="Arial" charset="0"/>
              </a:defRPr>
            </a:lvl6pPr>
            <a:lvl7pPr marL="2971800" indent="-228600" eaLnBrk="0" fontAlgn="base" hangingPunct="0">
              <a:spcBef>
                <a:spcPct val="0"/>
              </a:spcBef>
              <a:spcAft>
                <a:spcPct val="0"/>
              </a:spcAft>
              <a:defRPr sz="1600" b="1">
                <a:solidFill>
                  <a:srgbClr val="0C2A8C"/>
                </a:solidFill>
                <a:latin typeface="Arial" charset="0"/>
              </a:defRPr>
            </a:lvl7pPr>
            <a:lvl8pPr marL="3429000" indent="-228600" eaLnBrk="0" fontAlgn="base" hangingPunct="0">
              <a:spcBef>
                <a:spcPct val="0"/>
              </a:spcBef>
              <a:spcAft>
                <a:spcPct val="0"/>
              </a:spcAft>
              <a:defRPr sz="1600" b="1">
                <a:solidFill>
                  <a:srgbClr val="0C2A8C"/>
                </a:solidFill>
                <a:latin typeface="Arial" charset="0"/>
              </a:defRPr>
            </a:lvl8pPr>
            <a:lvl9pPr marL="3886200" indent="-228600" eaLnBrk="0" fontAlgn="base" hangingPunct="0">
              <a:spcBef>
                <a:spcPct val="0"/>
              </a:spcBef>
              <a:spcAft>
                <a:spcPct val="0"/>
              </a:spcAft>
              <a:defRPr sz="1600" b="1">
                <a:solidFill>
                  <a:srgbClr val="0C2A8C"/>
                </a:solidFill>
                <a:latin typeface="Arial" charset="0"/>
              </a:defRPr>
            </a:lvl9pPr>
          </a:lstStyle>
          <a:p>
            <a:fld id="{A6781C6C-93C8-4681-9814-241145D70313}" type="slidenum">
              <a:rPr lang="en-US" altLang="en-US" smtClean="0"/>
              <a:pPr/>
              <a:t>2</a:t>
            </a:fld>
            <a:endParaRPr lang="en-US" altLang="en-US" smtClean="0"/>
          </a:p>
        </p:txBody>
      </p:sp>
    </p:spTree>
    <p:extLst>
      <p:ext uri="{BB962C8B-B14F-4D97-AF65-F5344CB8AC3E}">
        <p14:creationId xmlns:p14="http://schemas.microsoft.com/office/powerpoint/2010/main" val="174053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1042212" y="366860"/>
            <a:ext cx="7226808" cy="8842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u="sng" dirty="0" smtClean="0"/>
              <a:t>JPSS Traceability Procedure</a:t>
            </a:r>
            <a:endParaRPr lang="en-US" sz="3200" u="sng" dirty="0"/>
          </a:p>
        </p:txBody>
      </p:sp>
      <p:sp>
        <p:nvSpPr>
          <p:cNvPr id="17412" name="Rectangle 3"/>
          <p:cNvSpPr>
            <a:spLocks noGrp="1" noChangeArrowheads="1"/>
          </p:cNvSpPr>
          <p:nvPr>
            <p:ph type="body" idx="1"/>
          </p:nvPr>
        </p:nvSpPr>
        <p:spPr>
          <a:xfrm>
            <a:off x="381000" y="3733800"/>
            <a:ext cx="8382000" cy="2438400"/>
          </a:xfrm>
        </p:spPr>
        <p:txBody>
          <a:bodyPr/>
          <a:lstStyle/>
          <a:p>
            <a:pPr marL="0" indent="0">
              <a:buNone/>
            </a:pPr>
            <a:r>
              <a:rPr lang="en-US" sz="1600" dirty="0" smtClean="0"/>
              <a:t>JPSS traces these and other product requirements directly to the user community, employing vetted processes to make this connection. This procedure is as follows:</a:t>
            </a:r>
          </a:p>
          <a:p>
            <a:pPr>
              <a:spcBef>
                <a:spcPts val="600"/>
              </a:spcBef>
              <a:buFont typeface="+mj-lt"/>
              <a:buAutoNum type="arabicPeriod"/>
            </a:pPr>
            <a:r>
              <a:rPr lang="en-US" sz="1200" dirty="0" smtClean="0"/>
              <a:t>NOAA users (through their respective Line Office) formally request products through the NOAA Observing Systems Council (NOSC), having proven and vetted the product validity internally and tied it to specific societal impacts.</a:t>
            </a:r>
          </a:p>
          <a:p>
            <a:pPr>
              <a:spcBef>
                <a:spcPts val="600"/>
              </a:spcBef>
              <a:buFont typeface="+mj-lt"/>
              <a:buAutoNum type="arabicPeriod"/>
            </a:pPr>
            <a:r>
              <a:rPr lang="en-US" sz="1200" dirty="0" smtClean="0"/>
              <a:t>The NOSC allows the requirement to enter the NOAA-wide Consolidated Observation Requirements List (CORL) where it is then allocated to ANY platform or observational tool which can fulfill it.</a:t>
            </a:r>
          </a:p>
          <a:p>
            <a:pPr>
              <a:spcBef>
                <a:spcPts val="600"/>
              </a:spcBef>
              <a:buFont typeface="+mj-lt"/>
              <a:buAutoNum type="arabicPeriod"/>
            </a:pPr>
            <a:r>
              <a:rPr lang="en-US" sz="1200" dirty="0" smtClean="0"/>
              <a:t>JPSS is allocated requirements that it can fulfill from the CORL, which it is required to meet.</a:t>
            </a:r>
          </a:p>
          <a:p>
            <a:pPr>
              <a:spcBef>
                <a:spcPts val="600"/>
              </a:spcBef>
              <a:buFont typeface="+mj-lt"/>
              <a:buAutoNum type="arabicPeriod"/>
            </a:pPr>
            <a:r>
              <a:rPr lang="en-US" sz="1200" dirty="0" smtClean="0"/>
              <a:t>JPSS then engaged the Low-earth Orbiting Requirements Working Group (LORWG) to vet the current JPSS product list and rank their level of criticality to each Line Office.  All feedback from the LORWG was tied directly to the JPSS allocation from the CORL.</a:t>
            </a:r>
          </a:p>
        </p:txBody>
      </p:sp>
      <p:graphicFrame>
        <p:nvGraphicFramePr>
          <p:cNvPr id="2" name="Diagram 1"/>
          <p:cNvGraphicFramePr/>
          <p:nvPr>
            <p:extLst>
              <p:ext uri="{D42A27DB-BD31-4B8C-83A1-F6EECF244321}">
                <p14:modId xmlns:p14="http://schemas.microsoft.com/office/powerpoint/2010/main" val="2313224852"/>
              </p:ext>
            </p:extLst>
          </p:nvPr>
        </p:nvGraphicFramePr>
        <p:xfrm>
          <a:off x="533400" y="1066800"/>
          <a:ext cx="60960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7147560" y="1143000"/>
            <a:ext cx="1447800" cy="2286000"/>
            <a:chOff x="7312152" y="1524000"/>
            <a:chExt cx="1447800" cy="2286000"/>
          </a:xfrm>
        </p:grpSpPr>
        <p:sp>
          <p:nvSpPr>
            <p:cNvPr id="3" name="Rounded Rectangle 2"/>
            <p:cNvSpPr/>
            <p:nvPr/>
          </p:nvSpPr>
          <p:spPr>
            <a:xfrm>
              <a:off x="7312152" y="1524000"/>
              <a:ext cx="1447800" cy="2286000"/>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latin typeface="Arial"/>
              </a:endParaRPr>
            </a:p>
          </p:txBody>
        </p:sp>
        <p:sp>
          <p:nvSpPr>
            <p:cNvPr id="4" name="TextBox 3"/>
            <p:cNvSpPr txBox="1"/>
            <p:nvPr/>
          </p:nvSpPr>
          <p:spPr>
            <a:xfrm>
              <a:off x="7312152" y="2826603"/>
              <a:ext cx="1447800" cy="830997"/>
            </a:xfrm>
            <a:prstGeom prst="rect">
              <a:avLst/>
            </a:prstGeom>
            <a:noFill/>
          </p:spPr>
          <p:txBody>
            <a:bodyPr wrap="square" rtlCol="0">
              <a:spAutoFit/>
            </a:bodyPr>
            <a:lstStyle/>
            <a:p>
              <a:pPr algn="ctr" eaLnBrk="1" fontAlgn="auto" hangingPunct="1">
                <a:spcBef>
                  <a:spcPts val="0"/>
                </a:spcBef>
                <a:spcAft>
                  <a:spcPts val="0"/>
                </a:spcAft>
              </a:pPr>
              <a:r>
                <a:rPr lang="en-US" sz="1600" dirty="0" smtClean="0">
                  <a:solidFill>
                    <a:srgbClr val="FFFFFF"/>
                  </a:solidFill>
                  <a:latin typeface="Arial"/>
                  <a:ea typeface="+mn-ea"/>
                </a:rPr>
                <a:t>Societal Impacts and</a:t>
              </a:r>
            </a:p>
            <a:p>
              <a:pPr algn="ctr" eaLnBrk="1" fontAlgn="auto" hangingPunct="1">
                <a:spcBef>
                  <a:spcPts val="0"/>
                </a:spcBef>
                <a:spcAft>
                  <a:spcPts val="0"/>
                </a:spcAft>
              </a:pPr>
              <a:r>
                <a:rPr lang="en-US" sz="1600" dirty="0" smtClean="0">
                  <a:solidFill>
                    <a:srgbClr val="FFFFFF"/>
                  </a:solidFill>
                  <a:latin typeface="Arial"/>
                  <a:ea typeface="+mn-ea"/>
                </a:rPr>
                <a:t>Support</a:t>
              </a:r>
              <a:endParaRPr lang="en-US" sz="1600" dirty="0">
                <a:solidFill>
                  <a:srgbClr val="FFFFFF"/>
                </a:solidFill>
                <a:latin typeface="Arial"/>
                <a:ea typeface="+mn-ea"/>
              </a:endParaRPr>
            </a:p>
          </p:txBody>
        </p:sp>
        <p:sp>
          <p:nvSpPr>
            <p:cNvPr id="15" name="Oval 14"/>
            <p:cNvSpPr/>
            <p:nvPr/>
          </p:nvSpPr>
          <p:spPr>
            <a:xfrm>
              <a:off x="7502652" y="1634331"/>
              <a:ext cx="1066800" cy="1062334"/>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latin typeface="Arial"/>
              </a:endParaRPr>
            </a:p>
          </p:txBody>
        </p:sp>
      </p:grpSp>
      <p:cxnSp>
        <p:nvCxnSpPr>
          <p:cNvPr id="13" name="Straight Arrow Connector 12"/>
          <p:cNvCxnSpPr/>
          <p:nvPr/>
        </p:nvCxnSpPr>
        <p:spPr>
          <a:xfrm>
            <a:off x="6617208" y="1860698"/>
            <a:ext cx="53035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620256" y="2209800"/>
            <a:ext cx="53035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617208" y="2514600"/>
            <a:ext cx="53035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0" name="Slide Number Placeholder 4"/>
          <p:cNvSpPr>
            <a:spLocks noGrp="1"/>
          </p:cNvSpPr>
          <p:nvPr>
            <p:ph type="sldNum" sz="quarter" idx="4294967295"/>
          </p:nvPr>
        </p:nvSpPr>
        <p:spPr bwMode="auto">
          <a:xfrm>
            <a:off x="8382000" y="6534150"/>
            <a:ext cx="762000" cy="4000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9175226D-AD9D-4E48-83BB-A8E5167D41B0}" type="slidenum">
              <a:rPr lang="en-US" smtClean="0">
                <a:solidFill>
                  <a:srgbClr val="FFFFFF"/>
                </a:solidFill>
              </a:rPr>
              <a:pPr/>
              <a:t>20</a:t>
            </a:fld>
            <a:endParaRPr lang="en-US" dirty="0" smtClean="0">
              <a:solidFill>
                <a:srgbClr val="FFFFFF"/>
              </a:solidFill>
            </a:endParaRPr>
          </a:p>
        </p:txBody>
      </p:sp>
    </p:spTree>
    <p:extLst>
      <p:ext uri="{BB962C8B-B14F-4D97-AF65-F5344CB8AC3E}">
        <p14:creationId xmlns:p14="http://schemas.microsoft.com/office/powerpoint/2010/main" val="433826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1"/>
          <p:cNvSpPr>
            <a:spLocks noGrp="1"/>
          </p:cNvSpPr>
          <p:nvPr>
            <p:ph type="title"/>
          </p:nvPr>
        </p:nvSpPr>
        <p:spPr/>
        <p:txBody>
          <a:bodyPr/>
          <a:lstStyle/>
          <a:p>
            <a:pPr eaLnBrk="1" hangingPunct="1">
              <a:defRPr/>
            </a:pPr>
            <a:r>
              <a:rPr lang="en-US" sz="3600" dirty="0" smtClean="0">
                <a:effectLst/>
              </a:rPr>
              <a:t>System Description</a:t>
            </a:r>
            <a:r>
              <a:rPr lang="en-US" b="1" dirty="0" smtClean="0"/>
              <a:t/>
            </a:r>
            <a:br>
              <a:rPr lang="en-US" b="1" dirty="0" smtClean="0"/>
            </a:br>
            <a:r>
              <a:rPr lang="en-US" sz="2800" dirty="0" smtClean="0"/>
              <a:t>(Ground System)</a:t>
            </a:r>
            <a:endParaRPr lang="en-US" sz="2800" b="1" dirty="0" smtClean="0"/>
          </a:p>
        </p:txBody>
      </p:sp>
      <p:sp>
        <p:nvSpPr>
          <p:cNvPr id="15408"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69C361-FA03-430C-BE44-E14AE032E315}" type="slidenum">
              <a:rPr lang="en-US" altLang="en-US" smtClean="0">
                <a:solidFill>
                  <a:srgbClr val="FFFFCC"/>
                </a:solidFill>
                <a:cs typeface="Arial" pitchFamily="34" charset="0"/>
              </a:rPr>
              <a:pPr eaLnBrk="1" hangingPunct="1"/>
              <a:t>3</a:t>
            </a:fld>
            <a:endParaRPr lang="en-US" altLang="en-US" smtClean="0">
              <a:solidFill>
                <a:srgbClr val="FFFFCC"/>
              </a:solidFill>
              <a:cs typeface="Arial" pitchFamily="34" charset="0"/>
            </a:endParaRPr>
          </a:p>
        </p:txBody>
      </p:sp>
      <p:sp>
        <p:nvSpPr>
          <p:cNvPr id="15364" name="Rectangle 127"/>
          <p:cNvSpPr>
            <a:spLocks noChangeArrowheads="1"/>
          </p:cNvSpPr>
          <p:nvPr/>
        </p:nvSpPr>
        <p:spPr bwMode="auto">
          <a:xfrm>
            <a:off x="3567133" y="3008318"/>
            <a:ext cx="1392237" cy="2720975"/>
          </a:xfrm>
          <a:prstGeom prst="rect">
            <a:avLst/>
          </a:prstGeom>
          <a:solidFill>
            <a:srgbClr val="FFFF00">
              <a:alpha val="50195"/>
            </a:srgbClr>
          </a:solidFill>
          <a:ln w="25400" algn="ctr">
            <a:solidFill>
              <a:srgbClr val="000000"/>
            </a:solidFill>
            <a:prstDash val="sysDash"/>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sp>
        <p:nvSpPr>
          <p:cNvPr id="15365" name="Rectangle 128"/>
          <p:cNvSpPr>
            <a:spLocks noChangeArrowheads="1"/>
          </p:cNvSpPr>
          <p:nvPr/>
        </p:nvSpPr>
        <p:spPr bwMode="auto">
          <a:xfrm>
            <a:off x="2063770" y="3008318"/>
            <a:ext cx="1427163" cy="2720975"/>
          </a:xfrm>
          <a:prstGeom prst="rect">
            <a:avLst/>
          </a:prstGeom>
          <a:solidFill>
            <a:srgbClr val="D5ECF4">
              <a:alpha val="50195"/>
            </a:srgbClr>
          </a:solidFill>
          <a:ln w="25400" algn="ctr">
            <a:solidFill>
              <a:srgbClr val="000000"/>
            </a:solidFill>
            <a:prstDash val="sysDash"/>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grpSp>
        <p:nvGrpSpPr>
          <p:cNvPr id="15366" name="Group 129"/>
          <p:cNvGrpSpPr>
            <a:grpSpLocks/>
          </p:cNvGrpSpPr>
          <p:nvPr/>
        </p:nvGrpSpPr>
        <p:grpSpPr bwMode="auto">
          <a:xfrm>
            <a:off x="2271733" y="3171826"/>
            <a:ext cx="1131887" cy="1480723"/>
            <a:chOff x="2264229" y="3145971"/>
            <a:chExt cx="1132114" cy="762000"/>
          </a:xfrm>
        </p:grpSpPr>
        <p:sp>
          <p:nvSpPr>
            <p:cNvPr id="15444" name="Rectangle 208"/>
            <p:cNvSpPr>
              <a:spLocks noChangeArrowheads="1"/>
            </p:cNvSpPr>
            <p:nvPr/>
          </p:nvSpPr>
          <p:spPr bwMode="auto">
            <a:xfrm>
              <a:off x="2264229" y="3145971"/>
              <a:ext cx="1132114" cy="762000"/>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600">
                <a:solidFill>
                  <a:srgbClr val="FFFFFF"/>
                </a:solidFill>
              </a:endParaRPr>
            </a:p>
          </p:txBody>
        </p:sp>
        <p:sp>
          <p:nvSpPr>
            <p:cNvPr id="210" name="TextBox 2"/>
            <p:cNvSpPr txBox="1"/>
            <p:nvPr/>
          </p:nvSpPr>
          <p:spPr>
            <a:xfrm>
              <a:off x="2297573" y="3244396"/>
              <a:ext cx="1065427" cy="395965"/>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100" b="1" dirty="0" smtClean="0">
                  <a:solidFill>
                    <a:srgbClr val="000000"/>
                  </a:solidFill>
                  <a:latin typeface="Arial"/>
                </a:rPr>
                <a:t>Mission Management Center (MMC)</a:t>
              </a:r>
              <a:endParaRPr lang="en-US" sz="1100" b="1" dirty="0">
                <a:solidFill>
                  <a:srgbClr val="000000"/>
                </a:solidFill>
                <a:latin typeface="Arial"/>
              </a:endParaRPr>
            </a:p>
          </p:txBody>
        </p:sp>
      </p:grpSp>
      <p:grpSp>
        <p:nvGrpSpPr>
          <p:cNvPr id="15368" name="Group 131"/>
          <p:cNvGrpSpPr>
            <a:grpSpLocks/>
          </p:cNvGrpSpPr>
          <p:nvPr/>
        </p:nvGrpSpPr>
        <p:grpSpPr bwMode="auto">
          <a:xfrm>
            <a:off x="3708400" y="3171825"/>
            <a:ext cx="1131888" cy="1118270"/>
            <a:chOff x="3864429" y="3058886"/>
            <a:chExt cx="1132114" cy="762000"/>
          </a:xfrm>
        </p:grpSpPr>
        <p:sp>
          <p:nvSpPr>
            <p:cNvPr id="15440" name="Rectangle 204"/>
            <p:cNvSpPr>
              <a:spLocks noChangeArrowheads="1"/>
            </p:cNvSpPr>
            <p:nvPr/>
          </p:nvSpPr>
          <p:spPr bwMode="auto">
            <a:xfrm>
              <a:off x="3864429" y="3058886"/>
              <a:ext cx="1132114" cy="762000"/>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2000">
                <a:solidFill>
                  <a:srgbClr val="FFFFFF"/>
                </a:solidFill>
              </a:endParaRPr>
            </a:p>
          </p:txBody>
        </p:sp>
        <p:sp>
          <p:nvSpPr>
            <p:cNvPr id="206" name="TextBox 11"/>
            <p:cNvSpPr txBox="1"/>
            <p:nvPr/>
          </p:nvSpPr>
          <p:spPr>
            <a:xfrm>
              <a:off x="3897774" y="3157311"/>
              <a:ext cx="1065425" cy="650138"/>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dirty="0" smtClean="0">
                  <a:solidFill>
                    <a:srgbClr val="000000"/>
                  </a:solidFill>
                  <a:latin typeface="Arial"/>
                </a:rPr>
                <a:t>Interface Data Processor (NOAA)</a:t>
              </a:r>
              <a:endParaRPr lang="en-US" dirty="0">
                <a:solidFill>
                  <a:srgbClr val="000000"/>
                </a:solidFill>
                <a:latin typeface="Arial"/>
              </a:endParaRPr>
            </a:p>
          </p:txBody>
        </p:sp>
      </p:grpSp>
      <p:grpSp>
        <p:nvGrpSpPr>
          <p:cNvPr id="15369" name="Group 132"/>
          <p:cNvGrpSpPr>
            <a:grpSpLocks/>
          </p:cNvGrpSpPr>
          <p:nvPr/>
        </p:nvGrpSpPr>
        <p:grpSpPr bwMode="auto">
          <a:xfrm>
            <a:off x="5167333" y="2684814"/>
            <a:ext cx="1131887" cy="762000"/>
            <a:chOff x="3842657" y="3200404"/>
            <a:chExt cx="1132114" cy="762000"/>
          </a:xfrm>
          <a:solidFill>
            <a:srgbClr val="99FFCC"/>
          </a:solidFill>
        </p:grpSpPr>
        <p:sp>
          <p:nvSpPr>
            <p:cNvPr id="15438" name="Rectangle 202"/>
            <p:cNvSpPr>
              <a:spLocks noChangeArrowheads="1"/>
            </p:cNvSpPr>
            <p:nvPr/>
          </p:nvSpPr>
          <p:spPr bwMode="auto">
            <a:xfrm>
              <a:off x="3842657" y="3200404"/>
              <a:ext cx="1132114" cy="762000"/>
            </a:xfrm>
            <a:prstGeom prst="rect">
              <a:avLst/>
            </a:prstGeom>
            <a:grpFill/>
            <a:ln w="25400" algn="ctr">
              <a:solidFill>
                <a:srgbClr val="002060"/>
              </a:solidFill>
              <a:miter lim="800000"/>
              <a:headEnd/>
              <a:tailEnd/>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b="1">
                <a:solidFill>
                  <a:srgbClr val="FFFFFF"/>
                </a:solidFill>
              </a:endParaRPr>
            </a:p>
          </p:txBody>
        </p:sp>
        <p:sp>
          <p:nvSpPr>
            <p:cNvPr id="204" name="TextBox 14"/>
            <p:cNvSpPr txBox="1"/>
            <p:nvPr/>
          </p:nvSpPr>
          <p:spPr>
            <a:xfrm>
              <a:off x="3876001" y="3298829"/>
              <a:ext cx="1065427" cy="646331"/>
            </a:xfrm>
            <a:prstGeom prst="rect">
              <a:avLst/>
            </a:prstGeom>
            <a:grp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200" b="1" dirty="0" smtClean="0">
                  <a:solidFill>
                    <a:srgbClr val="000000"/>
                  </a:solidFill>
                  <a:latin typeface="Arial"/>
                </a:rPr>
                <a:t>NPP Data Exploitation (NDE)</a:t>
              </a:r>
              <a:endParaRPr lang="en-US" sz="1200" b="1" dirty="0">
                <a:solidFill>
                  <a:srgbClr val="000000"/>
                </a:solidFill>
                <a:latin typeface="Arial"/>
              </a:endParaRPr>
            </a:p>
          </p:txBody>
        </p:sp>
      </p:grpSp>
      <p:sp>
        <p:nvSpPr>
          <p:cNvPr id="15370" name="Rectangle 133"/>
          <p:cNvSpPr>
            <a:spLocks noChangeArrowheads="1"/>
          </p:cNvSpPr>
          <p:nvPr/>
        </p:nvSpPr>
        <p:spPr bwMode="auto">
          <a:xfrm>
            <a:off x="5167333" y="2571757"/>
            <a:ext cx="1609725" cy="3527425"/>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sp>
        <p:nvSpPr>
          <p:cNvPr id="135" name="TextBox 17"/>
          <p:cNvSpPr txBox="1"/>
          <p:nvPr/>
        </p:nvSpPr>
        <p:spPr>
          <a:xfrm>
            <a:off x="5178190" y="5418562"/>
            <a:ext cx="1579563" cy="577081"/>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b="1" dirty="0" smtClean="0">
                <a:solidFill>
                  <a:srgbClr val="0070C0"/>
                </a:solidFill>
                <a:latin typeface="Arial"/>
              </a:rPr>
              <a:t>Environmental Satellite Processing Center (ESPC)</a:t>
            </a:r>
            <a:endParaRPr lang="en-US" sz="1050" b="1" dirty="0">
              <a:solidFill>
                <a:srgbClr val="0070C0"/>
              </a:solidFill>
              <a:latin typeface="Arial"/>
            </a:endParaRPr>
          </a:p>
        </p:txBody>
      </p:sp>
      <p:grpSp>
        <p:nvGrpSpPr>
          <p:cNvPr id="15372" name="Group 135"/>
          <p:cNvGrpSpPr>
            <a:grpSpLocks/>
          </p:cNvGrpSpPr>
          <p:nvPr/>
        </p:nvGrpSpPr>
        <p:grpSpPr bwMode="auto">
          <a:xfrm>
            <a:off x="4557733" y="1654179"/>
            <a:ext cx="1131887" cy="558145"/>
            <a:chOff x="3842648" y="1358819"/>
            <a:chExt cx="1132114" cy="558145"/>
          </a:xfrm>
        </p:grpSpPr>
        <p:sp>
          <p:nvSpPr>
            <p:cNvPr id="15436" name="Rectangle 200"/>
            <p:cNvSpPr>
              <a:spLocks noChangeArrowheads="1"/>
            </p:cNvSpPr>
            <p:nvPr/>
          </p:nvSpPr>
          <p:spPr bwMode="auto">
            <a:xfrm>
              <a:off x="3842648" y="1358819"/>
              <a:ext cx="1132114" cy="546100"/>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2000"/>
            </a:p>
          </p:txBody>
        </p:sp>
        <p:sp>
          <p:nvSpPr>
            <p:cNvPr id="202" name="TextBox 20"/>
            <p:cNvSpPr txBox="1"/>
            <p:nvPr/>
          </p:nvSpPr>
          <p:spPr>
            <a:xfrm>
              <a:off x="3875992" y="1393744"/>
              <a:ext cx="1065427" cy="523220"/>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dirty="0" smtClean="0">
                  <a:latin typeface="Arial"/>
                </a:rPr>
                <a:t>NOAA Archive </a:t>
              </a:r>
              <a:endParaRPr lang="en-US" dirty="0">
                <a:latin typeface="Arial"/>
              </a:endParaRPr>
            </a:p>
          </p:txBody>
        </p:sp>
      </p:grpSp>
      <p:grpSp>
        <p:nvGrpSpPr>
          <p:cNvPr id="15373" name="Group 136"/>
          <p:cNvGrpSpPr>
            <a:grpSpLocks/>
          </p:cNvGrpSpPr>
          <p:nvPr/>
        </p:nvGrpSpPr>
        <p:grpSpPr bwMode="auto">
          <a:xfrm>
            <a:off x="7381875" y="2287288"/>
            <a:ext cx="1131888" cy="767239"/>
            <a:chOff x="3842648" y="1142919"/>
            <a:chExt cx="1132114" cy="767239"/>
          </a:xfrm>
        </p:grpSpPr>
        <p:sp>
          <p:nvSpPr>
            <p:cNvPr id="15434" name="Rectangle 198"/>
            <p:cNvSpPr>
              <a:spLocks noChangeArrowheads="1"/>
            </p:cNvSpPr>
            <p:nvPr/>
          </p:nvSpPr>
          <p:spPr bwMode="auto">
            <a:xfrm>
              <a:off x="3842648" y="1142919"/>
              <a:ext cx="1132114" cy="762000"/>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b="1">
                <a:solidFill>
                  <a:srgbClr val="FFFFFF"/>
                </a:solidFill>
              </a:endParaRPr>
            </a:p>
          </p:txBody>
        </p:sp>
        <p:sp>
          <p:nvSpPr>
            <p:cNvPr id="200" name="TextBox 24"/>
            <p:cNvSpPr txBox="1"/>
            <p:nvPr/>
          </p:nvSpPr>
          <p:spPr>
            <a:xfrm>
              <a:off x="3875993" y="1171494"/>
              <a:ext cx="1065425" cy="738664"/>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b="1" dirty="0" smtClean="0">
                  <a:latin typeface="Arial"/>
                </a:rPr>
                <a:t>Numerical Weather Prediction Centers</a:t>
              </a:r>
              <a:endParaRPr lang="en-US" sz="1050" b="1" dirty="0">
                <a:latin typeface="Arial"/>
              </a:endParaRPr>
            </a:p>
          </p:txBody>
        </p:sp>
      </p:grpSp>
      <p:grpSp>
        <p:nvGrpSpPr>
          <p:cNvPr id="15374" name="Group 137"/>
          <p:cNvGrpSpPr>
            <a:grpSpLocks/>
          </p:cNvGrpSpPr>
          <p:nvPr/>
        </p:nvGrpSpPr>
        <p:grpSpPr bwMode="auto">
          <a:xfrm>
            <a:off x="7381875" y="3171831"/>
            <a:ext cx="1131888" cy="782638"/>
            <a:chOff x="7347932" y="3679349"/>
            <a:chExt cx="1132114" cy="782082"/>
          </a:xfrm>
        </p:grpSpPr>
        <p:sp>
          <p:nvSpPr>
            <p:cNvPr id="15432" name="Rectangle 196"/>
            <p:cNvSpPr>
              <a:spLocks noChangeArrowheads="1"/>
            </p:cNvSpPr>
            <p:nvPr/>
          </p:nvSpPr>
          <p:spPr bwMode="auto">
            <a:xfrm>
              <a:off x="7347932" y="3679349"/>
              <a:ext cx="1132114" cy="762000"/>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b="1">
                <a:solidFill>
                  <a:srgbClr val="FFFFFF"/>
                </a:solidFill>
              </a:endParaRPr>
            </a:p>
          </p:txBody>
        </p:sp>
        <p:sp>
          <p:nvSpPr>
            <p:cNvPr id="198" name="TextBox 27"/>
            <p:cNvSpPr txBox="1"/>
            <p:nvPr/>
          </p:nvSpPr>
          <p:spPr>
            <a:xfrm>
              <a:off x="7381277" y="3722182"/>
              <a:ext cx="1065425" cy="739249"/>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b="1" dirty="0" smtClean="0">
                  <a:latin typeface="Arial"/>
                </a:rPr>
                <a:t>National Weather Service Field Offices</a:t>
              </a:r>
              <a:endParaRPr lang="en-US" sz="1050" b="1" dirty="0">
                <a:latin typeface="Arial"/>
              </a:endParaRPr>
            </a:p>
          </p:txBody>
        </p:sp>
      </p:grpSp>
      <p:grpSp>
        <p:nvGrpSpPr>
          <p:cNvPr id="15375" name="Group 138"/>
          <p:cNvGrpSpPr>
            <a:grpSpLocks/>
          </p:cNvGrpSpPr>
          <p:nvPr/>
        </p:nvGrpSpPr>
        <p:grpSpPr bwMode="auto">
          <a:xfrm>
            <a:off x="1355729" y="2170113"/>
            <a:ext cx="333375" cy="609600"/>
            <a:chOff x="1085851" y="1772062"/>
            <a:chExt cx="333381" cy="609190"/>
          </a:xfrm>
        </p:grpSpPr>
        <p:sp>
          <p:nvSpPr>
            <p:cNvPr id="15426" name="Oval 190"/>
            <p:cNvSpPr>
              <a:spLocks noChangeArrowheads="1"/>
            </p:cNvSpPr>
            <p:nvPr/>
          </p:nvSpPr>
          <p:spPr bwMode="auto">
            <a:xfrm rot="-3214068">
              <a:off x="943702" y="1958396"/>
              <a:ext cx="515943" cy="143276"/>
            </a:xfrm>
            <a:prstGeom prst="ellipse">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sp>
          <p:nvSpPr>
            <p:cNvPr id="15427" name="Isosceles Triangle 191"/>
            <p:cNvSpPr>
              <a:spLocks noChangeArrowheads="1"/>
            </p:cNvSpPr>
            <p:nvPr/>
          </p:nvSpPr>
          <p:spPr bwMode="auto">
            <a:xfrm>
              <a:off x="1215805" y="2108431"/>
              <a:ext cx="203427" cy="272821"/>
            </a:xfrm>
            <a:prstGeom prst="triangle">
              <a:avLst>
                <a:gd name="adj" fmla="val 50000"/>
              </a:avLst>
            </a:prstGeom>
            <a:solidFill>
              <a:srgbClr val="000000"/>
            </a:solidFill>
            <a:ln w="25400" algn="ctr">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grpSp>
          <p:nvGrpSpPr>
            <p:cNvPr id="15428" name="Group 192"/>
            <p:cNvGrpSpPr>
              <a:grpSpLocks/>
            </p:cNvGrpSpPr>
            <p:nvPr/>
          </p:nvGrpSpPr>
          <p:grpSpPr bwMode="auto">
            <a:xfrm>
              <a:off x="1085851" y="1914524"/>
              <a:ext cx="150362" cy="168732"/>
              <a:chOff x="1076325" y="1924050"/>
              <a:chExt cx="150362" cy="168732"/>
            </a:xfrm>
          </p:grpSpPr>
          <p:cxnSp>
            <p:nvCxnSpPr>
              <p:cNvPr id="15430" name="Straight Connector 194"/>
              <p:cNvCxnSpPr>
                <a:cxnSpLocks noChangeShapeType="1"/>
              </p:cNvCxnSpPr>
              <p:nvPr/>
            </p:nvCxnSpPr>
            <p:spPr bwMode="auto">
              <a:xfrm flipH="1" flipV="1">
                <a:off x="1076326" y="1928814"/>
                <a:ext cx="69399" cy="163968"/>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15431" name="Straight Connector 195"/>
              <p:cNvCxnSpPr>
                <a:cxnSpLocks noChangeShapeType="1"/>
              </p:cNvCxnSpPr>
              <p:nvPr/>
            </p:nvCxnSpPr>
            <p:spPr bwMode="auto">
              <a:xfrm flipH="1" flipV="1">
                <a:off x="1076325" y="1924050"/>
                <a:ext cx="150362" cy="4966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15429" name="Isosceles Triangle 193"/>
            <p:cNvSpPr>
              <a:spLocks noChangeArrowheads="1"/>
            </p:cNvSpPr>
            <p:nvPr/>
          </p:nvSpPr>
          <p:spPr bwMode="auto">
            <a:xfrm rot="7553687">
              <a:off x="1190165" y="2058423"/>
              <a:ext cx="203427" cy="65685"/>
            </a:xfrm>
            <a:prstGeom prst="triangle">
              <a:avLst>
                <a:gd name="adj" fmla="val 48731"/>
              </a:avLst>
            </a:prstGeom>
            <a:solidFill>
              <a:srgbClr val="000000"/>
            </a:solidFill>
            <a:ln w="25400" algn="ctr">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grpSp>
      <p:sp>
        <p:nvSpPr>
          <p:cNvPr id="140" name="TextBox 49"/>
          <p:cNvSpPr txBox="1"/>
          <p:nvPr/>
        </p:nvSpPr>
        <p:spPr>
          <a:xfrm>
            <a:off x="1638265" y="2061090"/>
            <a:ext cx="1577975" cy="307777"/>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dirty="0" smtClean="0">
                <a:solidFill>
                  <a:srgbClr val="000000"/>
                </a:solidFill>
                <a:latin typeface="Arial"/>
              </a:rPr>
              <a:t>KSAT (Svalbard)</a:t>
            </a:r>
            <a:endParaRPr lang="en-US" dirty="0">
              <a:solidFill>
                <a:srgbClr val="000000"/>
              </a:solidFill>
              <a:latin typeface="Arial"/>
            </a:endParaRPr>
          </a:p>
        </p:txBody>
      </p:sp>
      <p:sp>
        <p:nvSpPr>
          <p:cNvPr id="144" name="TextBox 62"/>
          <p:cNvSpPr txBox="1"/>
          <p:nvPr/>
        </p:nvSpPr>
        <p:spPr>
          <a:xfrm>
            <a:off x="7381895" y="5809117"/>
            <a:ext cx="587375" cy="415925"/>
          </a:xfrm>
          <a:prstGeom prst="rect">
            <a:avLst/>
          </a:prstGeom>
          <a:noFill/>
          <a:ln>
            <a:solidFill>
              <a:srgbClr val="000000"/>
            </a:solidFill>
            <a:prstDash val="dash"/>
          </a:ln>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b="1" dirty="0" smtClean="0">
                <a:solidFill>
                  <a:srgbClr val="000000"/>
                </a:solidFill>
                <a:latin typeface="Arial"/>
              </a:rPr>
              <a:t>Other Users</a:t>
            </a:r>
            <a:endParaRPr lang="en-US" sz="1050" b="1" dirty="0">
              <a:solidFill>
                <a:srgbClr val="000000"/>
              </a:solidFill>
              <a:latin typeface="Arial"/>
            </a:endParaRPr>
          </a:p>
        </p:txBody>
      </p:sp>
      <p:cxnSp>
        <p:nvCxnSpPr>
          <p:cNvPr id="15381" name="Straight Arrow Connector 144"/>
          <p:cNvCxnSpPr>
            <a:cxnSpLocks noChangeShapeType="1"/>
          </p:cNvCxnSpPr>
          <p:nvPr/>
        </p:nvCxnSpPr>
        <p:spPr bwMode="auto">
          <a:xfrm>
            <a:off x="6788170" y="2657136"/>
            <a:ext cx="588963"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82" name="Straight Arrow Connector 145"/>
          <p:cNvCxnSpPr>
            <a:cxnSpLocks noChangeShapeType="1"/>
          </p:cNvCxnSpPr>
          <p:nvPr/>
        </p:nvCxnSpPr>
        <p:spPr bwMode="auto">
          <a:xfrm>
            <a:off x="6777038" y="3530606"/>
            <a:ext cx="588962"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83" name="Straight Arrow Connector 146"/>
          <p:cNvCxnSpPr>
            <a:cxnSpLocks noChangeShapeType="1"/>
          </p:cNvCxnSpPr>
          <p:nvPr/>
        </p:nvCxnSpPr>
        <p:spPr bwMode="auto">
          <a:xfrm>
            <a:off x="6792913" y="5997605"/>
            <a:ext cx="588962"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84" name="Straight Arrow Connector 147"/>
          <p:cNvCxnSpPr>
            <a:cxnSpLocks noChangeShapeType="1"/>
          </p:cNvCxnSpPr>
          <p:nvPr/>
        </p:nvCxnSpPr>
        <p:spPr bwMode="auto">
          <a:xfrm>
            <a:off x="4840288" y="3253482"/>
            <a:ext cx="315912"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85" name="Elbow Connector 148"/>
          <p:cNvCxnSpPr>
            <a:cxnSpLocks noChangeShapeType="1"/>
            <a:stCxn id="15370" idx="0"/>
            <a:endCxn id="15436" idx="3"/>
          </p:cNvCxnSpPr>
          <p:nvPr/>
        </p:nvCxnSpPr>
        <p:spPr bwMode="auto">
          <a:xfrm rot="16200000" flipV="1">
            <a:off x="5508646" y="2108200"/>
            <a:ext cx="644525" cy="282576"/>
          </a:xfrm>
          <a:prstGeom prst="bentConnector2">
            <a:avLst/>
          </a:prstGeom>
          <a:noFill/>
          <a:ln w="381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50" name="TextBox 76"/>
          <p:cNvSpPr txBox="1"/>
          <p:nvPr/>
        </p:nvSpPr>
        <p:spPr>
          <a:xfrm>
            <a:off x="3686195" y="4945063"/>
            <a:ext cx="1196975" cy="577850"/>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dirty="0" smtClean="0">
                <a:solidFill>
                  <a:srgbClr val="000000"/>
                </a:solidFill>
                <a:latin typeface="Arial"/>
              </a:rPr>
              <a:t>Interface Data Processing Segment (IDPS)</a:t>
            </a:r>
            <a:endParaRPr lang="en-US" sz="1050" dirty="0">
              <a:solidFill>
                <a:srgbClr val="000000"/>
              </a:solidFill>
              <a:latin typeface="Arial"/>
            </a:endParaRPr>
          </a:p>
        </p:txBody>
      </p:sp>
      <p:cxnSp>
        <p:nvCxnSpPr>
          <p:cNvPr id="15387" name="Elbow Connector 150"/>
          <p:cNvCxnSpPr>
            <a:cxnSpLocks noChangeShapeType="1"/>
            <a:stCxn id="15440" idx="0"/>
            <a:endCxn id="15436" idx="1"/>
          </p:cNvCxnSpPr>
          <p:nvPr/>
        </p:nvCxnSpPr>
        <p:spPr bwMode="auto">
          <a:xfrm rot="5400000" flipH="1" flipV="1">
            <a:off x="3793749" y="2407881"/>
            <a:ext cx="1244599" cy="283369"/>
          </a:xfrm>
          <a:prstGeom prst="bentConnector2">
            <a:avLst/>
          </a:prstGeom>
          <a:noFill/>
          <a:ln w="381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52" name="TextBox 80"/>
          <p:cNvSpPr txBox="1"/>
          <p:nvPr/>
        </p:nvSpPr>
        <p:spPr>
          <a:xfrm>
            <a:off x="2184420" y="4945103"/>
            <a:ext cx="1196975" cy="739775"/>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dirty="0" smtClean="0">
                <a:solidFill>
                  <a:srgbClr val="000000"/>
                </a:solidFill>
                <a:latin typeface="Arial"/>
              </a:rPr>
              <a:t>Command, Control and Communications Segment (C3S)</a:t>
            </a:r>
            <a:endParaRPr lang="en-US" sz="1050" dirty="0">
              <a:solidFill>
                <a:srgbClr val="000000"/>
              </a:solidFill>
              <a:latin typeface="Arial"/>
            </a:endParaRPr>
          </a:p>
        </p:txBody>
      </p:sp>
      <p:sp>
        <p:nvSpPr>
          <p:cNvPr id="153" name="TextBox 81"/>
          <p:cNvSpPr txBox="1"/>
          <p:nvPr/>
        </p:nvSpPr>
        <p:spPr>
          <a:xfrm>
            <a:off x="6146819" y="6327775"/>
            <a:ext cx="2644775" cy="261610"/>
          </a:xfrm>
          <a:prstGeom prst="rect">
            <a:avLst/>
          </a:prstGeom>
          <a:noFill/>
        </p:spPr>
        <p:txBody>
          <a:bodyPr wrap="square">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defRPr/>
            </a:pPr>
            <a:r>
              <a:rPr lang="en-US" sz="1100" dirty="0" smtClean="0">
                <a:solidFill>
                  <a:srgbClr val="000000"/>
                </a:solidFill>
                <a:latin typeface="Arial"/>
              </a:rPr>
              <a:t>Other Satellites (GOES, POES, Jason)</a:t>
            </a:r>
            <a:endParaRPr lang="en-US" sz="1100" dirty="0">
              <a:solidFill>
                <a:srgbClr val="000000"/>
              </a:solidFill>
              <a:latin typeface="Arial"/>
            </a:endParaRPr>
          </a:p>
        </p:txBody>
      </p:sp>
      <p:cxnSp>
        <p:nvCxnSpPr>
          <p:cNvPr id="15391" name="Straight Arrow Connector 154"/>
          <p:cNvCxnSpPr>
            <a:cxnSpLocks noChangeShapeType="1"/>
          </p:cNvCxnSpPr>
          <p:nvPr/>
        </p:nvCxnSpPr>
        <p:spPr bwMode="auto">
          <a:xfrm>
            <a:off x="6626245" y="1868488"/>
            <a:ext cx="587375"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6" name="TextBox 93"/>
          <p:cNvSpPr txBox="1"/>
          <p:nvPr/>
        </p:nvSpPr>
        <p:spPr>
          <a:xfrm>
            <a:off x="7213620" y="1747838"/>
            <a:ext cx="1577975" cy="254000"/>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defRPr/>
            </a:pPr>
            <a:r>
              <a:rPr lang="en-US" sz="1050" dirty="0" smtClean="0">
                <a:solidFill>
                  <a:srgbClr val="000000"/>
                </a:solidFill>
                <a:latin typeface="Arial"/>
              </a:rPr>
              <a:t>Mission Data</a:t>
            </a:r>
            <a:endParaRPr lang="en-US" sz="1050" dirty="0">
              <a:solidFill>
                <a:srgbClr val="000000"/>
              </a:solidFill>
              <a:latin typeface="Arial"/>
            </a:endParaRPr>
          </a:p>
        </p:txBody>
      </p:sp>
      <p:sp>
        <p:nvSpPr>
          <p:cNvPr id="15395" name="Rectangle 158"/>
          <p:cNvSpPr>
            <a:spLocks noChangeArrowheads="1"/>
          </p:cNvSpPr>
          <p:nvPr/>
        </p:nvSpPr>
        <p:spPr bwMode="auto">
          <a:xfrm>
            <a:off x="1976438" y="2593975"/>
            <a:ext cx="3048000" cy="3505200"/>
          </a:xfrm>
          <a:prstGeom prst="rect">
            <a:avLst/>
          </a:prstGeom>
          <a:noFill/>
          <a:ln w="25400" algn="ctr">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sp>
        <p:nvSpPr>
          <p:cNvPr id="160" name="TextBox 97"/>
          <p:cNvSpPr txBox="1"/>
          <p:nvPr/>
        </p:nvSpPr>
        <p:spPr>
          <a:xfrm>
            <a:off x="2173308" y="5848350"/>
            <a:ext cx="2644775" cy="254000"/>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b="1" dirty="0" smtClean="0">
                <a:solidFill>
                  <a:srgbClr val="000000"/>
                </a:solidFill>
                <a:latin typeface="Arial"/>
              </a:rPr>
              <a:t>Common Ground System </a:t>
            </a:r>
            <a:endParaRPr lang="en-US" sz="1050" b="1" dirty="0">
              <a:solidFill>
                <a:srgbClr val="000000"/>
              </a:solidFill>
              <a:latin typeface="Arial"/>
            </a:endParaRPr>
          </a:p>
        </p:txBody>
      </p:sp>
      <p:pic>
        <p:nvPicPr>
          <p:cNvPr id="15397" name="Picture 160" descr="ALL DEPLOYED"/>
          <p:cNvPicPr>
            <a:picLocks noChangeAspect="1" noChangeArrowheads="1"/>
          </p:cNvPicPr>
          <p:nvPr/>
        </p:nvPicPr>
        <p:blipFill>
          <a:blip r:embed="rId3">
            <a:clrChange>
              <a:clrFrom>
                <a:srgbClr val="006464"/>
              </a:clrFrom>
              <a:clrTo>
                <a:srgbClr val="006464">
                  <a:alpha val="0"/>
                </a:srgbClr>
              </a:clrTo>
            </a:clrChange>
            <a:extLst>
              <a:ext uri="{28A0092B-C50C-407E-A947-70E740481C1C}">
                <a14:useLocalDpi xmlns:a14="http://schemas.microsoft.com/office/drawing/2010/main" val="0"/>
              </a:ext>
            </a:extLst>
          </a:blip>
          <a:srcRect t="17039" b="25560"/>
          <a:stretch>
            <a:fillRect/>
          </a:stretch>
        </p:blipFill>
        <p:spPr bwMode="auto">
          <a:xfrm>
            <a:off x="6" y="1654176"/>
            <a:ext cx="1235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99" name="Elbow Connector 162"/>
          <p:cNvCxnSpPr>
            <a:cxnSpLocks noChangeShapeType="1"/>
          </p:cNvCxnSpPr>
          <p:nvPr/>
        </p:nvCxnSpPr>
        <p:spPr bwMode="auto">
          <a:xfrm rot="16200000" flipH="1">
            <a:off x="1685925" y="2626028"/>
            <a:ext cx="495300" cy="692150"/>
          </a:xfrm>
          <a:prstGeom prst="bentConnector2">
            <a:avLst/>
          </a:prstGeom>
          <a:noFill/>
          <a:ln w="38100" algn="ctr">
            <a:solidFill>
              <a:srgbClr val="000000"/>
            </a:solidFill>
            <a:miter lim="800000"/>
            <a:headEnd type="none"/>
            <a:tailEnd type="triangle" w="med" len="med"/>
          </a:ln>
          <a:extLst>
            <a:ext uri="{909E8E84-426E-40DD-AFC4-6F175D3DCCD1}">
              <a14:hiddenFill xmlns:a14="http://schemas.microsoft.com/office/drawing/2010/main">
                <a:noFill/>
              </a14:hiddenFill>
            </a:ext>
          </a:extLst>
        </p:spPr>
      </p:cxnSp>
      <p:cxnSp>
        <p:nvCxnSpPr>
          <p:cNvPr id="15401" name="Straight Arrow Connector 164"/>
          <p:cNvCxnSpPr>
            <a:cxnSpLocks noChangeShapeType="1"/>
          </p:cNvCxnSpPr>
          <p:nvPr/>
        </p:nvCxnSpPr>
        <p:spPr bwMode="auto">
          <a:xfrm>
            <a:off x="3490913" y="3562350"/>
            <a:ext cx="228600"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5402" name="Group 165"/>
          <p:cNvGrpSpPr>
            <a:grpSpLocks/>
          </p:cNvGrpSpPr>
          <p:nvPr/>
        </p:nvGrpSpPr>
        <p:grpSpPr bwMode="auto">
          <a:xfrm>
            <a:off x="1003300" y="2019302"/>
            <a:ext cx="331788" cy="288925"/>
            <a:chOff x="485096" y="3629706"/>
            <a:chExt cx="782410" cy="577622"/>
          </a:xfrm>
        </p:grpSpPr>
        <p:cxnSp>
          <p:nvCxnSpPr>
            <p:cNvPr id="15415" name="Straight Arrow Connector 179"/>
            <p:cNvCxnSpPr>
              <a:cxnSpLocks noChangeShapeType="1"/>
            </p:cNvCxnSpPr>
            <p:nvPr/>
          </p:nvCxnSpPr>
          <p:spPr bwMode="auto">
            <a:xfrm>
              <a:off x="875620" y="3815442"/>
              <a:ext cx="391886" cy="391886"/>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416" name="Straight Connector 180"/>
            <p:cNvCxnSpPr>
              <a:cxnSpLocks noChangeShapeType="1"/>
            </p:cNvCxnSpPr>
            <p:nvPr/>
          </p:nvCxnSpPr>
          <p:spPr bwMode="auto">
            <a:xfrm>
              <a:off x="877661" y="3814082"/>
              <a:ext cx="0" cy="206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5417" name="Straight Arrow Connector 181"/>
            <p:cNvCxnSpPr>
              <a:cxnSpLocks noChangeShapeType="1"/>
            </p:cNvCxnSpPr>
            <p:nvPr/>
          </p:nvCxnSpPr>
          <p:spPr bwMode="auto">
            <a:xfrm>
              <a:off x="485096" y="3629706"/>
              <a:ext cx="391886" cy="391886"/>
            </a:xfrm>
            <a:prstGeom prst="straightConnector1">
              <a:avLst/>
            </a:prstGeom>
            <a:noFill/>
            <a:ln w="9525" algn="ctr">
              <a:solidFill>
                <a:srgbClr val="000000"/>
              </a:solidFill>
              <a:round/>
              <a:headEnd type="triangle" w="med" len="med"/>
              <a:tailEnd/>
            </a:ln>
            <a:extLst>
              <a:ext uri="{909E8E84-426E-40DD-AFC4-6F175D3DCCD1}">
                <a14:hiddenFill xmlns:a14="http://schemas.microsoft.com/office/drawing/2010/main">
                  <a:noFill/>
                </a14:hiddenFill>
              </a:ext>
            </a:extLst>
          </p:spPr>
        </p:cxnSp>
      </p:grpSp>
      <p:cxnSp>
        <p:nvCxnSpPr>
          <p:cNvPr id="15404" name="Elbow Connector 167"/>
          <p:cNvCxnSpPr>
            <a:cxnSpLocks noChangeShapeType="1"/>
            <a:stCxn id="153" idx="1"/>
            <a:endCxn id="15370" idx="2"/>
          </p:cNvCxnSpPr>
          <p:nvPr/>
        </p:nvCxnSpPr>
        <p:spPr bwMode="auto">
          <a:xfrm rot="10800000">
            <a:off x="5972197" y="6099216"/>
            <a:ext cx="174623" cy="359405"/>
          </a:xfrm>
          <a:prstGeom prst="bentConnector2">
            <a:avLst/>
          </a:prstGeom>
          <a:noFill/>
          <a:ln w="381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5405" name="Group 168"/>
          <p:cNvGrpSpPr>
            <a:grpSpLocks/>
          </p:cNvGrpSpPr>
          <p:nvPr/>
        </p:nvGrpSpPr>
        <p:grpSpPr bwMode="auto">
          <a:xfrm>
            <a:off x="7381875" y="4085817"/>
            <a:ext cx="1131888" cy="762000"/>
            <a:chOff x="7347932" y="3679349"/>
            <a:chExt cx="1132114" cy="762000"/>
          </a:xfrm>
        </p:grpSpPr>
        <p:sp>
          <p:nvSpPr>
            <p:cNvPr id="15410" name="Rectangle 174"/>
            <p:cNvSpPr>
              <a:spLocks noChangeArrowheads="1"/>
            </p:cNvSpPr>
            <p:nvPr/>
          </p:nvSpPr>
          <p:spPr bwMode="auto">
            <a:xfrm>
              <a:off x="7347932" y="3679349"/>
              <a:ext cx="1132114" cy="762000"/>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b="1">
                <a:solidFill>
                  <a:srgbClr val="FFFFFF"/>
                </a:solidFill>
              </a:endParaRPr>
            </a:p>
          </p:txBody>
        </p:sp>
        <p:sp>
          <p:nvSpPr>
            <p:cNvPr id="176" name="TextBox 163"/>
            <p:cNvSpPr txBox="1"/>
            <p:nvPr/>
          </p:nvSpPr>
          <p:spPr>
            <a:xfrm>
              <a:off x="7356907" y="3771808"/>
              <a:ext cx="1065425" cy="577081"/>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b="1" dirty="0" smtClean="0">
                  <a:latin typeface="Arial"/>
                </a:rPr>
                <a:t>National Ocean Service</a:t>
              </a:r>
              <a:endParaRPr lang="en-US" sz="1050" b="1" dirty="0">
                <a:latin typeface="Arial"/>
              </a:endParaRPr>
            </a:p>
          </p:txBody>
        </p:sp>
      </p:grpSp>
      <p:cxnSp>
        <p:nvCxnSpPr>
          <p:cNvPr id="15406" name="Straight Arrow Connector 172"/>
          <p:cNvCxnSpPr>
            <a:cxnSpLocks noChangeShapeType="1"/>
          </p:cNvCxnSpPr>
          <p:nvPr/>
        </p:nvCxnSpPr>
        <p:spPr bwMode="auto">
          <a:xfrm>
            <a:off x="6788170" y="4457292"/>
            <a:ext cx="588963"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 name="Rectangle 6"/>
          <p:cNvSpPr txBox="1">
            <a:spLocks noChangeArrowheads="1"/>
          </p:cNvSpPr>
          <p:nvPr/>
        </p:nvSpPr>
        <p:spPr bwMode="auto">
          <a:xfrm>
            <a:off x="7543800" y="6248400"/>
            <a:ext cx="1143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b="1" kern="1200">
                <a:solidFill>
                  <a:srgbClr val="0C2A8C"/>
                </a:solidFill>
                <a:latin typeface="Arial" charset="0"/>
                <a:ea typeface="+mn-ea"/>
                <a:cs typeface="+mn-cs"/>
              </a:defRPr>
            </a:lvl1pPr>
            <a:lvl2pPr marL="742950" indent="-285750" algn="l" rtl="0" eaLnBrk="0" fontAlgn="base" hangingPunct="0">
              <a:spcBef>
                <a:spcPct val="0"/>
              </a:spcBef>
              <a:spcAft>
                <a:spcPct val="0"/>
              </a:spcAft>
              <a:defRPr sz="1600" b="1" kern="1200">
                <a:solidFill>
                  <a:srgbClr val="0C2A8C"/>
                </a:solidFill>
                <a:latin typeface="Arial" charset="0"/>
                <a:ea typeface="+mn-ea"/>
                <a:cs typeface="+mn-cs"/>
              </a:defRPr>
            </a:lvl2pPr>
            <a:lvl3pPr marL="1143000" indent="-228600" algn="l" rtl="0" eaLnBrk="0" fontAlgn="base" hangingPunct="0">
              <a:spcBef>
                <a:spcPct val="0"/>
              </a:spcBef>
              <a:spcAft>
                <a:spcPct val="0"/>
              </a:spcAft>
              <a:defRPr sz="1600" b="1" kern="1200">
                <a:solidFill>
                  <a:srgbClr val="0C2A8C"/>
                </a:solidFill>
                <a:latin typeface="Arial" charset="0"/>
                <a:ea typeface="+mn-ea"/>
                <a:cs typeface="+mn-cs"/>
              </a:defRPr>
            </a:lvl3pPr>
            <a:lvl4pPr marL="1600200" indent="-228600" algn="l" rtl="0" eaLnBrk="0" fontAlgn="base" hangingPunct="0">
              <a:spcBef>
                <a:spcPct val="0"/>
              </a:spcBef>
              <a:spcAft>
                <a:spcPct val="0"/>
              </a:spcAft>
              <a:defRPr sz="1600" b="1" kern="1200">
                <a:solidFill>
                  <a:srgbClr val="0C2A8C"/>
                </a:solidFill>
                <a:latin typeface="Arial" charset="0"/>
                <a:ea typeface="+mn-ea"/>
                <a:cs typeface="+mn-cs"/>
              </a:defRPr>
            </a:lvl4pPr>
            <a:lvl5pPr marL="2057400" indent="-228600" algn="l" rtl="0" eaLnBrk="0" fontAlgn="base" hangingPunct="0">
              <a:spcBef>
                <a:spcPct val="0"/>
              </a:spcBef>
              <a:spcAft>
                <a:spcPct val="0"/>
              </a:spcAft>
              <a:defRPr sz="1600" b="1" kern="1200">
                <a:solidFill>
                  <a:srgbClr val="0C2A8C"/>
                </a:solidFill>
                <a:latin typeface="Arial" charset="0"/>
                <a:ea typeface="+mn-ea"/>
                <a:cs typeface="+mn-cs"/>
              </a:defRPr>
            </a:lvl5pPr>
            <a:lvl6pPr marL="25146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6pPr>
            <a:lvl7pPr marL="29718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7pPr>
            <a:lvl8pPr marL="34290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8pPr>
            <a:lvl9pPr marL="38862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9pPr>
          </a:lstStyle>
          <a:p>
            <a:fld id="{A6781C6C-93C8-4681-9814-241145D70313}" type="slidenum">
              <a:rPr lang="en-US" altLang="en-US" sz="1200" b="0" smtClean="0"/>
              <a:pPr/>
              <a:t>3</a:t>
            </a:fld>
            <a:endParaRPr lang="en-US" altLang="en-US" sz="1200" b="0" dirty="0" smtClean="0"/>
          </a:p>
        </p:txBody>
      </p:sp>
      <p:grpSp>
        <p:nvGrpSpPr>
          <p:cNvPr id="61" name="Group 168"/>
          <p:cNvGrpSpPr>
            <a:grpSpLocks/>
          </p:cNvGrpSpPr>
          <p:nvPr/>
        </p:nvGrpSpPr>
        <p:grpSpPr bwMode="auto">
          <a:xfrm>
            <a:off x="7405068" y="4963764"/>
            <a:ext cx="1131888" cy="762000"/>
            <a:chOff x="7347932" y="3679349"/>
            <a:chExt cx="1132114" cy="762000"/>
          </a:xfrm>
        </p:grpSpPr>
        <p:sp>
          <p:nvSpPr>
            <p:cNvPr id="62" name="Rectangle 174"/>
            <p:cNvSpPr>
              <a:spLocks noChangeArrowheads="1"/>
            </p:cNvSpPr>
            <p:nvPr/>
          </p:nvSpPr>
          <p:spPr bwMode="auto">
            <a:xfrm>
              <a:off x="7347932" y="3679349"/>
              <a:ext cx="1132114" cy="762000"/>
            </a:xfrm>
            <a:prstGeom prst="rect">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b="1">
                <a:solidFill>
                  <a:srgbClr val="FFFFFF"/>
                </a:solidFill>
              </a:endParaRPr>
            </a:p>
          </p:txBody>
        </p:sp>
        <p:sp>
          <p:nvSpPr>
            <p:cNvPr id="63" name="TextBox 163"/>
            <p:cNvSpPr txBox="1"/>
            <p:nvPr/>
          </p:nvSpPr>
          <p:spPr>
            <a:xfrm>
              <a:off x="7379514" y="3679349"/>
              <a:ext cx="1065425" cy="738664"/>
            </a:xfrm>
            <a:prstGeom prst="rect">
              <a:avLst/>
            </a:prstGeom>
            <a:no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050" b="1" dirty="0" smtClean="0">
                  <a:latin typeface="Arial"/>
                </a:rPr>
                <a:t>National Marine Fisheries Service</a:t>
              </a:r>
              <a:endParaRPr lang="en-US" sz="1050" b="1" dirty="0">
                <a:latin typeface="Arial"/>
              </a:endParaRPr>
            </a:p>
          </p:txBody>
        </p:sp>
      </p:grpSp>
      <p:cxnSp>
        <p:nvCxnSpPr>
          <p:cNvPr id="64" name="Straight Arrow Connector 172"/>
          <p:cNvCxnSpPr>
            <a:cxnSpLocks noChangeShapeType="1"/>
          </p:cNvCxnSpPr>
          <p:nvPr/>
        </p:nvCxnSpPr>
        <p:spPr bwMode="auto">
          <a:xfrm>
            <a:off x="6811363" y="5335239"/>
            <a:ext cx="588963"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65" name="Group 132"/>
          <p:cNvGrpSpPr>
            <a:grpSpLocks/>
          </p:cNvGrpSpPr>
          <p:nvPr/>
        </p:nvGrpSpPr>
        <p:grpSpPr bwMode="auto">
          <a:xfrm>
            <a:off x="5200668" y="3779374"/>
            <a:ext cx="1162843" cy="1355836"/>
            <a:chOff x="3798370" y="3143322"/>
            <a:chExt cx="1163077" cy="1355836"/>
          </a:xfrm>
          <a:solidFill>
            <a:srgbClr val="99FFCC"/>
          </a:solidFill>
        </p:grpSpPr>
        <p:sp>
          <p:nvSpPr>
            <p:cNvPr id="66" name="Rectangle 202"/>
            <p:cNvSpPr>
              <a:spLocks noChangeArrowheads="1"/>
            </p:cNvSpPr>
            <p:nvPr/>
          </p:nvSpPr>
          <p:spPr bwMode="auto">
            <a:xfrm>
              <a:off x="3798370" y="3143322"/>
              <a:ext cx="1163077" cy="1355836"/>
            </a:xfrm>
            <a:prstGeom prst="rect">
              <a:avLst/>
            </a:prstGeom>
            <a:grpFill/>
            <a:ln w="25400" algn="ctr">
              <a:solidFill>
                <a:srgbClr val="002060"/>
              </a:solidFill>
              <a:miter lim="800000"/>
              <a:headEnd/>
              <a:tailEnd/>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b="1">
                <a:solidFill>
                  <a:srgbClr val="FFFFFF"/>
                </a:solidFill>
              </a:endParaRPr>
            </a:p>
          </p:txBody>
        </p:sp>
        <p:sp>
          <p:nvSpPr>
            <p:cNvPr id="67" name="TextBox 14"/>
            <p:cNvSpPr txBox="1"/>
            <p:nvPr/>
          </p:nvSpPr>
          <p:spPr>
            <a:xfrm>
              <a:off x="3856119" y="3239195"/>
              <a:ext cx="1065427" cy="1200329"/>
            </a:xfrm>
            <a:prstGeom prst="rect">
              <a:avLst/>
            </a:prstGeom>
            <a:grpFill/>
          </p:spPr>
          <p:txBody>
            <a:bodyPr>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sz="1200" b="1" dirty="0" smtClean="0">
                  <a:solidFill>
                    <a:srgbClr val="000000"/>
                  </a:solidFill>
                  <a:latin typeface="Arial"/>
                </a:rPr>
                <a:t>GCOM-W Processing and Distribution System (GPDS)</a:t>
              </a:r>
              <a:endParaRPr lang="en-US" sz="1200" b="1" dirty="0">
                <a:solidFill>
                  <a:srgbClr val="000000"/>
                </a:solidFill>
                <a:latin typeface="Arial"/>
              </a:endParaRPr>
            </a:p>
          </p:txBody>
        </p:sp>
      </p:grpSp>
      <p:cxnSp>
        <p:nvCxnSpPr>
          <p:cNvPr id="68" name="Straight Arrow Connector 147"/>
          <p:cNvCxnSpPr>
            <a:cxnSpLocks noChangeShapeType="1"/>
            <a:stCxn id="15438" idx="2"/>
          </p:cNvCxnSpPr>
          <p:nvPr/>
        </p:nvCxnSpPr>
        <p:spPr bwMode="auto">
          <a:xfrm>
            <a:off x="5733257" y="3446822"/>
            <a:ext cx="0" cy="300989"/>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72" name="Group 138"/>
          <p:cNvGrpSpPr>
            <a:grpSpLocks/>
          </p:cNvGrpSpPr>
          <p:nvPr/>
        </p:nvGrpSpPr>
        <p:grpSpPr bwMode="auto">
          <a:xfrm>
            <a:off x="1355729" y="3526896"/>
            <a:ext cx="333375" cy="609600"/>
            <a:chOff x="1085851" y="1772062"/>
            <a:chExt cx="333381" cy="609190"/>
          </a:xfrm>
        </p:grpSpPr>
        <p:sp>
          <p:nvSpPr>
            <p:cNvPr id="73" name="Oval 190"/>
            <p:cNvSpPr>
              <a:spLocks noChangeArrowheads="1"/>
            </p:cNvSpPr>
            <p:nvPr/>
          </p:nvSpPr>
          <p:spPr bwMode="auto">
            <a:xfrm rot="-3214068">
              <a:off x="943702" y="1958396"/>
              <a:ext cx="515943" cy="143276"/>
            </a:xfrm>
            <a:prstGeom prst="ellipse">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sp>
          <p:nvSpPr>
            <p:cNvPr id="74" name="Isosceles Triangle 191"/>
            <p:cNvSpPr>
              <a:spLocks noChangeArrowheads="1"/>
            </p:cNvSpPr>
            <p:nvPr/>
          </p:nvSpPr>
          <p:spPr bwMode="auto">
            <a:xfrm>
              <a:off x="1215805" y="2108431"/>
              <a:ext cx="203427" cy="272821"/>
            </a:xfrm>
            <a:prstGeom prst="triangle">
              <a:avLst>
                <a:gd name="adj" fmla="val 50000"/>
              </a:avLst>
            </a:prstGeom>
            <a:solidFill>
              <a:srgbClr val="000000"/>
            </a:solidFill>
            <a:ln w="25400" algn="ctr">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grpSp>
          <p:nvGrpSpPr>
            <p:cNvPr id="75" name="Group 192"/>
            <p:cNvGrpSpPr>
              <a:grpSpLocks/>
            </p:cNvGrpSpPr>
            <p:nvPr/>
          </p:nvGrpSpPr>
          <p:grpSpPr bwMode="auto">
            <a:xfrm>
              <a:off x="1085851" y="1914524"/>
              <a:ext cx="150362" cy="168732"/>
              <a:chOff x="1076325" y="1924050"/>
              <a:chExt cx="150362" cy="168732"/>
            </a:xfrm>
          </p:grpSpPr>
          <p:cxnSp>
            <p:nvCxnSpPr>
              <p:cNvPr id="77" name="Straight Connector 194"/>
              <p:cNvCxnSpPr>
                <a:cxnSpLocks noChangeShapeType="1"/>
              </p:cNvCxnSpPr>
              <p:nvPr/>
            </p:nvCxnSpPr>
            <p:spPr bwMode="auto">
              <a:xfrm flipH="1" flipV="1">
                <a:off x="1076326" y="1928814"/>
                <a:ext cx="69399" cy="163968"/>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78" name="Straight Connector 195"/>
              <p:cNvCxnSpPr>
                <a:cxnSpLocks noChangeShapeType="1"/>
              </p:cNvCxnSpPr>
              <p:nvPr/>
            </p:nvCxnSpPr>
            <p:spPr bwMode="auto">
              <a:xfrm flipH="1" flipV="1">
                <a:off x="1076325" y="1924050"/>
                <a:ext cx="150362" cy="4966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76" name="Isosceles Triangle 193"/>
            <p:cNvSpPr>
              <a:spLocks noChangeArrowheads="1"/>
            </p:cNvSpPr>
            <p:nvPr/>
          </p:nvSpPr>
          <p:spPr bwMode="auto">
            <a:xfrm rot="7553687">
              <a:off x="1190165" y="2058423"/>
              <a:ext cx="203427" cy="65685"/>
            </a:xfrm>
            <a:prstGeom prst="triangle">
              <a:avLst>
                <a:gd name="adj" fmla="val 48731"/>
              </a:avLst>
            </a:prstGeom>
            <a:solidFill>
              <a:srgbClr val="000000"/>
            </a:solidFill>
            <a:ln w="25400" algn="ctr">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solidFill>
                  <a:srgbClr val="FFFFFF"/>
                </a:solidFill>
              </a:endParaRPr>
            </a:p>
          </p:txBody>
        </p:sp>
      </p:grpSp>
      <p:grpSp>
        <p:nvGrpSpPr>
          <p:cNvPr id="79" name="Group 165"/>
          <p:cNvGrpSpPr>
            <a:grpSpLocks/>
          </p:cNvGrpSpPr>
          <p:nvPr/>
        </p:nvGrpSpPr>
        <p:grpSpPr bwMode="auto">
          <a:xfrm>
            <a:off x="1036501" y="3394388"/>
            <a:ext cx="331788" cy="288925"/>
            <a:chOff x="485096" y="3629706"/>
            <a:chExt cx="782410" cy="577622"/>
          </a:xfrm>
        </p:grpSpPr>
        <p:cxnSp>
          <p:nvCxnSpPr>
            <p:cNvPr id="80" name="Straight Arrow Connector 179"/>
            <p:cNvCxnSpPr>
              <a:cxnSpLocks noChangeShapeType="1"/>
            </p:cNvCxnSpPr>
            <p:nvPr/>
          </p:nvCxnSpPr>
          <p:spPr bwMode="auto">
            <a:xfrm>
              <a:off x="875620" y="3815442"/>
              <a:ext cx="391886" cy="391886"/>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 name="Straight Connector 180"/>
            <p:cNvCxnSpPr>
              <a:cxnSpLocks noChangeShapeType="1"/>
            </p:cNvCxnSpPr>
            <p:nvPr/>
          </p:nvCxnSpPr>
          <p:spPr bwMode="auto">
            <a:xfrm>
              <a:off x="877661" y="3814082"/>
              <a:ext cx="0" cy="206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82" name="Straight Arrow Connector 181"/>
            <p:cNvCxnSpPr>
              <a:cxnSpLocks noChangeShapeType="1"/>
            </p:cNvCxnSpPr>
            <p:nvPr/>
          </p:nvCxnSpPr>
          <p:spPr bwMode="auto">
            <a:xfrm>
              <a:off x="485096" y="3629706"/>
              <a:ext cx="391886" cy="391886"/>
            </a:xfrm>
            <a:prstGeom prst="straightConnector1">
              <a:avLst/>
            </a:prstGeom>
            <a:noFill/>
            <a:ln w="9525" algn="ctr">
              <a:solidFill>
                <a:srgbClr val="000000"/>
              </a:solidFill>
              <a:round/>
              <a:headEnd type="triangle" w="med" len="med"/>
              <a:tailEnd/>
            </a:ln>
            <a:extLst>
              <a:ext uri="{909E8E84-426E-40DD-AFC4-6F175D3DCCD1}">
                <a14:hiddenFill xmlns:a14="http://schemas.microsoft.com/office/drawing/2010/main">
                  <a:noFill/>
                </a14:hiddenFill>
              </a:ext>
            </a:extLst>
          </p:spPr>
        </p:cxnSp>
      </p:grpSp>
      <p:cxnSp>
        <p:nvCxnSpPr>
          <p:cNvPr id="83" name="Elbow Connector 162"/>
          <p:cNvCxnSpPr>
            <a:cxnSpLocks noChangeShapeType="1"/>
          </p:cNvCxnSpPr>
          <p:nvPr/>
        </p:nvCxnSpPr>
        <p:spPr bwMode="auto">
          <a:xfrm rot="16200000" flipH="1">
            <a:off x="1685925" y="3993695"/>
            <a:ext cx="495300" cy="692150"/>
          </a:xfrm>
          <a:prstGeom prst="bentConnector2">
            <a:avLst/>
          </a:prstGeom>
          <a:noFill/>
          <a:ln w="38100" algn="ctr">
            <a:solidFill>
              <a:srgbClr val="000000"/>
            </a:solidFill>
            <a:miter lim="800000"/>
            <a:headEnd type="none"/>
            <a:tailEnd type="triangle" w="med" len="med"/>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97" y="2719115"/>
            <a:ext cx="862279" cy="812975"/>
          </a:xfrm>
          <a:prstGeom prst="rect">
            <a:avLst/>
          </a:prstGeom>
        </p:spPr>
      </p:pic>
      <p:sp>
        <p:nvSpPr>
          <p:cNvPr id="84" name="TextBox 49"/>
          <p:cNvSpPr txBox="1"/>
          <p:nvPr/>
        </p:nvSpPr>
        <p:spPr>
          <a:xfrm>
            <a:off x="118706" y="2208503"/>
            <a:ext cx="929970" cy="307777"/>
          </a:xfrm>
          <a:prstGeom prst="rect">
            <a:avLst/>
          </a:prstGeom>
          <a:noFill/>
        </p:spPr>
        <p:txBody>
          <a:bodyPr wrap="square">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dirty="0" smtClean="0">
                <a:solidFill>
                  <a:srgbClr val="000000"/>
                </a:solidFill>
                <a:latin typeface="Arial"/>
              </a:rPr>
              <a:t>S-NPP</a:t>
            </a:r>
            <a:endParaRPr lang="en-US" dirty="0">
              <a:solidFill>
                <a:srgbClr val="000000"/>
              </a:solidFill>
              <a:latin typeface="Arial"/>
            </a:endParaRPr>
          </a:p>
        </p:txBody>
      </p:sp>
      <p:sp>
        <p:nvSpPr>
          <p:cNvPr id="85" name="TextBox 49"/>
          <p:cNvSpPr txBox="1"/>
          <p:nvPr/>
        </p:nvSpPr>
        <p:spPr>
          <a:xfrm>
            <a:off x="156421" y="3675491"/>
            <a:ext cx="1078660" cy="307777"/>
          </a:xfrm>
          <a:prstGeom prst="rect">
            <a:avLst/>
          </a:prstGeom>
          <a:noFill/>
        </p:spPr>
        <p:txBody>
          <a:bodyPr wrap="square">
            <a:spAutoFit/>
          </a:bodyPr>
          <a:lstStyle>
            <a:defPPr>
              <a:defRPr lang="en-US"/>
            </a:defPPr>
            <a:lvl1pPr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1pPr>
            <a:lvl2pPr marL="4572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2pPr>
            <a:lvl3pPr marL="9144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a:defRPr/>
            </a:pPr>
            <a:r>
              <a:rPr lang="en-US" dirty="0" smtClean="0">
                <a:solidFill>
                  <a:srgbClr val="000000"/>
                </a:solidFill>
                <a:latin typeface="Arial"/>
              </a:rPr>
              <a:t>GCOM-W1</a:t>
            </a:r>
            <a:endParaRPr lang="en-US" dirty="0">
              <a:solidFill>
                <a:srgbClr val="000000"/>
              </a:solidFill>
              <a:latin typeface="Arial"/>
            </a:endParaRPr>
          </a:p>
        </p:txBody>
      </p:sp>
    </p:spTree>
    <p:extLst>
      <p:ext uri="{BB962C8B-B14F-4D97-AF65-F5344CB8AC3E}">
        <p14:creationId xmlns:p14="http://schemas.microsoft.com/office/powerpoint/2010/main" val="2912392842"/>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3600" dirty="0" smtClean="0"/>
              <a:t>Near Real Time S-NPP Data</a:t>
            </a:r>
          </a:p>
        </p:txBody>
      </p:sp>
      <p:sp>
        <p:nvSpPr>
          <p:cNvPr id="17411" name="Content Placeholder 4"/>
          <p:cNvSpPr>
            <a:spLocks noGrp="1"/>
          </p:cNvSpPr>
          <p:nvPr>
            <p:ph idx="1"/>
          </p:nvPr>
        </p:nvSpPr>
        <p:spPr>
          <a:xfrm>
            <a:off x="214333" y="1600200"/>
            <a:ext cx="8643937" cy="4876800"/>
          </a:xfrm>
        </p:spPr>
        <p:txBody>
          <a:bodyPr/>
          <a:lstStyle/>
          <a:p>
            <a:pPr eaLnBrk="1" hangingPunct="1"/>
            <a:r>
              <a:rPr lang="en-US" altLang="en-US" sz="2400" dirty="0" smtClean="0"/>
              <a:t>NESDIS’s NPP Data Exploitation (NDE) Project</a:t>
            </a:r>
          </a:p>
          <a:p>
            <a:pPr lvl="1" eaLnBrk="1" hangingPunct="1"/>
            <a:r>
              <a:rPr lang="en-US" altLang="en-US" dirty="0" smtClean="0"/>
              <a:t>Serves the near real time user community </a:t>
            </a:r>
          </a:p>
          <a:p>
            <a:pPr lvl="2" eaLnBrk="1" hangingPunct="1"/>
            <a:r>
              <a:rPr lang="en-US" altLang="en-US" dirty="0" smtClean="0"/>
              <a:t>Access to S-NPP SDRs, EDRs and NESDIS Unique Products (NUPS) with tailoring options </a:t>
            </a:r>
          </a:p>
          <a:p>
            <a:pPr lvl="2" eaLnBrk="1" hangingPunct="1"/>
            <a:r>
              <a:rPr lang="en-US" altLang="en-US" b="1" dirty="0" smtClean="0">
                <a:solidFill>
                  <a:srgbClr val="0070C0"/>
                </a:solidFill>
              </a:rPr>
              <a:t>FTPS</a:t>
            </a:r>
            <a:r>
              <a:rPr lang="en-US" altLang="en-US" dirty="0" smtClean="0"/>
              <a:t> protocol per RFC 4217 (encrypted control, unencrypted data), push and pull</a:t>
            </a:r>
          </a:p>
          <a:p>
            <a:pPr lvl="1" eaLnBrk="1" hangingPunct="1"/>
            <a:r>
              <a:rPr lang="en-US" altLang="en-US" dirty="0" smtClean="0"/>
              <a:t>Preparing a remote backup operational capability at Fairmont, WV in 2016 </a:t>
            </a:r>
          </a:p>
          <a:p>
            <a:pPr lvl="1"/>
            <a:r>
              <a:rPr lang="en-US" altLang="en-US" dirty="0" smtClean="0"/>
              <a:t>Users must submit </a:t>
            </a:r>
            <a:r>
              <a:rPr lang="en-US" altLang="en-US" dirty="0"/>
              <a:t>S-NPP Data Access Request (DAR) Form to </a:t>
            </a:r>
            <a:r>
              <a:rPr lang="en-US" altLang="en-US" dirty="0">
                <a:hlinkClick r:id="rId3"/>
              </a:rPr>
              <a:t>NESDIS.Data.Access@noaa.gov</a:t>
            </a:r>
            <a:r>
              <a:rPr lang="en-US" altLang="en-US" dirty="0"/>
              <a:t> </a:t>
            </a:r>
          </a:p>
          <a:p>
            <a:pPr lvl="2">
              <a:spcBef>
                <a:spcPts val="150"/>
              </a:spcBef>
            </a:pPr>
            <a:r>
              <a:rPr lang="en-US" altLang="en-US" dirty="0"/>
              <a:t>Requests involving large data volumes will require the user to establish a communication capability to access </a:t>
            </a:r>
            <a:r>
              <a:rPr lang="en-US" altLang="en-US" dirty="0" smtClean="0"/>
              <a:t>data </a:t>
            </a:r>
            <a:endParaRPr lang="en-US" altLang="en-US" dirty="0"/>
          </a:p>
          <a:p>
            <a:pPr lvl="1" eaLnBrk="1" hangingPunct="1"/>
            <a:endParaRPr lang="en-US" altLang="en-US" dirty="0" smtClean="0"/>
          </a:p>
          <a:p>
            <a:pPr eaLnBrk="1" hangingPunct="1"/>
            <a:endParaRPr lang="en-US" altLang="en-US" sz="2000" dirty="0" smtClean="0"/>
          </a:p>
        </p:txBody>
      </p:sp>
      <p:sp>
        <p:nvSpPr>
          <p:cNvPr id="17412"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AEB4A7-19FF-46DE-B6A6-180242FE32AB}" type="slidenum">
              <a:rPr lang="en-US" altLang="en-US" smtClean="0">
                <a:solidFill>
                  <a:srgbClr val="FFFFCC"/>
                </a:solidFill>
                <a:cs typeface="Arial" pitchFamily="34" charset="0"/>
              </a:rPr>
              <a:pPr eaLnBrk="1" hangingPunct="1"/>
              <a:t>4</a:t>
            </a:fld>
            <a:endParaRPr lang="en-US" altLang="en-US" smtClean="0">
              <a:solidFill>
                <a:srgbClr val="FFFFCC"/>
              </a:solidFill>
              <a:cs typeface="Arial" pitchFamily="34" charset="0"/>
            </a:endParaRPr>
          </a:p>
        </p:txBody>
      </p:sp>
      <p:sp>
        <p:nvSpPr>
          <p:cNvPr id="6" name="Rectangle 6"/>
          <p:cNvSpPr>
            <a:spLocks noGrp="1" noChangeArrowheads="1"/>
          </p:cNvSpPr>
          <p:nvPr>
            <p:ph type="sldNum" sz="quarter" idx="12"/>
          </p:nvPr>
        </p:nvSpPr>
        <p:spPr>
          <a:xfrm>
            <a:off x="7543800" y="62484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0C2A8C"/>
                </a:solidFill>
                <a:latin typeface="Arial" charset="0"/>
              </a:defRPr>
            </a:lvl1pPr>
            <a:lvl2pPr marL="742950" indent="-285750">
              <a:defRPr sz="1600" b="1">
                <a:solidFill>
                  <a:srgbClr val="0C2A8C"/>
                </a:solidFill>
                <a:latin typeface="Arial" charset="0"/>
              </a:defRPr>
            </a:lvl2pPr>
            <a:lvl3pPr marL="1143000" indent="-228600">
              <a:defRPr sz="1600" b="1">
                <a:solidFill>
                  <a:srgbClr val="0C2A8C"/>
                </a:solidFill>
                <a:latin typeface="Arial" charset="0"/>
              </a:defRPr>
            </a:lvl3pPr>
            <a:lvl4pPr marL="1600200" indent="-228600">
              <a:defRPr sz="1600" b="1">
                <a:solidFill>
                  <a:srgbClr val="0C2A8C"/>
                </a:solidFill>
                <a:latin typeface="Arial" charset="0"/>
              </a:defRPr>
            </a:lvl4pPr>
            <a:lvl5pPr marL="2057400" indent="-228600">
              <a:defRPr sz="1600" b="1">
                <a:solidFill>
                  <a:srgbClr val="0C2A8C"/>
                </a:solidFill>
                <a:latin typeface="Arial" charset="0"/>
              </a:defRPr>
            </a:lvl5pPr>
            <a:lvl6pPr marL="2514600" indent="-228600" eaLnBrk="0" fontAlgn="base" hangingPunct="0">
              <a:spcBef>
                <a:spcPct val="0"/>
              </a:spcBef>
              <a:spcAft>
                <a:spcPct val="0"/>
              </a:spcAft>
              <a:defRPr sz="1600" b="1">
                <a:solidFill>
                  <a:srgbClr val="0C2A8C"/>
                </a:solidFill>
                <a:latin typeface="Arial" charset="0"/>
              </a:defRPr>
            </a:lvl6pPr>
            <a:lvl7pPr marL="2971800" indent="-228600" eaLnBrk="0" fontAlgn="base" hangingPunct="0">
              <a:spcBef>
                <a:spcPct val="0"/>
              </a:spcBef>
              <a:spcAft>
                <a:spcPct val="0"/>
              </a:spcAft>
              <a:defRPr sz="1600" b="1">
                <a:solidFill>
                  <a:srgbClr val="0C2A8C"/>
                </a:solidFill>
                <a:latin typeface="Arial" charset="0"/>
              </a:defRPr>
            </a:lvl7pPr>
            <a:lvl8pPr marL="3429000" indent="-228600" eaLnBrk="0" fontAlgn="base" hangingPunct="0">
              <a:spcBef>
                <a:spcPct val="0"/>
              </a:spcBef>
              <a:spcAft>
                <a:spcPct val="0"/>
              </a:spcAft>
              <a:defRPr sz="1600" b="1">
                <a:solidFill>
                  <a:srgbClr val="0C2A8C"/>
                </a:solidFill>
                <a:latin typeface="Arial" charset="0"/>
              </a:defRPr>
            </a:lvl8pPr>
            <a:lvl9pPr marL="3886200" indent="-228600" eaLnBrk="0" fontAlgn="base" hangingPunct="0">
              <a:spcBef>
                <a:spcPct val="0"/>
              </a:spcBef>
              <a:spcAft>
                <a:spcPct val="0"/>
              </a:spcAft>
              <a:defRPr sz="1600" b="1">
                <a:solidFill>
                  <a:srgbClr val="0C2A8C"/>
                </a:solidFill>
                <a:latin typeface="Arial" charset="0"/>
              </a:defRPr>
            </a:lvl9pPr>
          </a:lstStyle>
          <a:p>
            <a:fld id="{A6781C6C-93C8-4681-9814-241145D70313}" type="slidenum">
              <a:rPr lang="en-US" altLang="en-US" sz="1200" smtClean="0"/>
              <a:pPr/>
              <a:t>4</a:t>
            </a:fld>
            <a:endParaRPr lang="en-US" altLang="en-US" sz="1200" smtClean="0"/>
          </a:p>
        </p:txBody>
      </p:sp>
    </p:spTree>
    <p:extLst>
      <p:ext uri="{BB962C8B-B14F-4D97-AF65-F5344CB8AC3E}">
        <p14:creationId xmlns:p14="http://schemas.microsoft.com/office/powerpoint/2010/main" val="174796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57175" y="1600204"/>
            <a:ext cx="8643938" cy="4525963"/>
          </a:xfrm>
        </p:spPr>
        <p:txBody>
          <a:bodyPr/>
          <a:lstStyle/>
          <a:p>
            <a:pPr eaLnBrk="1" hangingPunct="1">
              <a:lnSpc>
                <a:spcPct val="120000"/>
              </a:lnSpc>
            </a:pPr>
            <a:r>
              <a:rPr lang="en-US" altLang="en-US" sz="2400" dirty="0" smtClean="0"/>
              <a:t>Global Telecommunications Service (GTS) &amp; European </a:t>
            </a:r>
            <a:r>
              <a:rPr lang="en-US" altLang="en-US" sz="2400" dirty="0" err="1" smtClean="0"/>
              <a:t>Organisation</a:t>
            </a:r>
            <a:r>
              <a:rPr lang="en-US" altLang="en-US" sz="2400" dirty="0" smtClean="0"/>
              <a:t> for the Exploitation of Meteorological Satellite (EUMETSAT)</a:t>
            </a:r>
          </a:p>
          <a:p>
            <a:pPr lvl="1" eaLnBrk="1" hangingPunct="1">
              <a:lnSpc>
                <a:spcPct val="120000"/>
              </a:lnSpc>
            </a:pPr>
            <a:r>
              <a:rPr lang="en-US" altLang="en-US" dirty="0" smtClean="0"/>
              <a:t>EUMETSAT redistributes NDE delivered </a:t>
            </a:r>
            <a:r>
              <a:rPr lang="en-US" altLang="en-US" dirty="0" err="1" smtClean="0"/>
              <a:t>CrIS</a:t>
            </a:r>
            <a:r>
              <a:rPr lang="en-US" altLang="en-US" dirty="0" smtClean="0"/>
              <a:t> and ATMS radiance sensor data records in BUFR format on GTS and </a:t>
            </a:r>
            <a:r>
              <a:rPr lang="en-US" altLang="en-US" dirty="0" err="1" smtClean="0"/>
              <a:t>EUMETCast</a:t>
            </a:r>
            <a:r>
              <a:rPr lang="en-US" altLang="en-US" dirty="0" smtClean="0"/>
              <a:t> </a:t>
            </a:r>
          </a:p>
          <a:p>
            <a:pPr lvl="2">
              <a:lnSpc>
                <a:spcPct val="120000"/>
              </a:lnSpc>
            </a:pPr>
            <a:r>
              <a:rPr lang="en-US" altLang="en-US" dirty="0" smtClean="0"/>
              <a:t>GTS is used for operational international exchange of meteorological data between National Centers </a:t>
            </a:r>
          </a:p>
          <a:p>
            <a:pPr lvl="2" eaLnBrk="1" hangingPunct="1">
              <a:lnSpc>
                <a:spcPct val="120000"/>
              </a:lnSpc>
            </a:pPr>
            <a:r>
              <a:rPr lang="en-US" altLang="en-US" dirty="0" err="1" smtClean="0"/>
              <a:t>EUMETCast</a:t>
            </a:r>
            <a:r>
              <a:rPr lang="en-US" altLang="en-US" dirty="0" smtClean="0"/>
              <a:t> is a satellite multicast system using DVB-S technology.  Users register for access via EUMETSAT</a:t>
            </a:r>
          </a:p>
          <a:p>
            <a:endParaRPr lang="en-US" altLang="en-US" dirty="0" smtClean="0"/>
          </a:p>
        </p:txBody>
      </p:sp>
      <p:sp>
        <p:nvSpPr>
          <p:cNvPr id="194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49C243-D1E7-440F-A0D6-6D481D380BE3}" type="slidenum">
              <a:rPr lang="en-US" altLang="en-US" smtClean="0">
                <a:solidFill>
                  <a:srgbClr val="FFFFCC"/>
                </a:solidFill>
                <a:cs typeface="Arial" pitchFamily="34" charset="0"/>
              </a:rPr>
              <a:pPr eaLnBrk="1" hangingPunct="1"/>
              <a:t>5</a:t>
            </a:fld>
            <a:endParaRPr lang="en-US" altLang="en-US" smtClean="0">
              <a:solidFill>
                <a:srgbClr val="FFFFCC"/>
              </a:solidFill>
              <a:cs typeface="Arial" pitchFamily="34" charset="0"/>
            </a:endParaRPr>
          </a:p>
        </p:txBody>
      </p:sp>
      <p:sp>
        <p:nvSpPr>
          <p:cNvPr id="7" name="Rectangle 2"/>
          <p:cNvSpPr>
            <a:spLocks noGrp="1" noChangeArrowheads="1"/>
          </p:cNvSpPr>
          <p:nvPr>
            <p:ph type="title"/>
          </p:nvPr>
        </p:nvSpPr>
        <p:spPr>
          <a:xfrm>
            <a:off x="457200" y="152400"/>
            <a:ext cx="8229600" cy="1143000"/>
          </a:xfrm>
        </p:spPr>
        <p:txBody>
          <a:bodyPr/>
          <a:lstStyle/>
          <a:p>
            <a:pPr eaLnBrk="1" hangingPunct="1">
              <a:defRPr/>
            </a:pPr>
            <a:r>
              <a:rPr lang="en-US" sz="3600" dirty="0" smtClean="0"/>
              <a:t>Near Real Time S-NPP Data</a:t>
            </a:r>
            <a:br>
              <a:rPr lang="en-US" sz="3600" dirty="0" smtClean="0"/>
            </a:br>
            <a:r>
              <a:rPr lang="en-US" sz="2400" dirty="0" smtClean="0"/>
              <a:t>(cont.)</a:t>
            </a:r>
            <a:endParaRPr lang="en-US" sz="3600" dirty="0" smtClean="0"/>
          </a:p>
        </p:txBody>
      </p:sp>
      <p:sp>
        <p:nvSpPr>
          <p:cNvPr id="6" name="Rectangle 6"/>
          <p:cNvSpPr>
            <a:spLocks noGrp="1" noChangeArrowheads="1"/>
          </p:cNvSpPr>
          <p:nvPr>
            <p:ph type="sldNum" sz="quarter" idx="12"/>
          </p:nvPr>
        </p:nvSpPr>
        <p:spPr>
          <a:xfrm>
            <a:off x="7543800" y="62484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0C2A8C"/>
                </a:solidFill>
                <a:latin typeface="Arial" charset="0"/>
              </a:defRPr>
            </a:lvl1pPr>
            <a:lvl2pPr marL="742950" indent="-285750">
              <a:defRPr sz="1600" b="1">
                <a:solidFill>
                  <a:srgbClr val="0C2A8C"/>
                </a:solidFill>
                <a:latin typeface="Arial" charset="0"/>
              </a:defRPr>
            </a:lvl2pPr>
            <a:lvl3pPr marL="1143000" indent="-228600">
              <a:defRPr sz="1600" b="1">
                <a:solidFill>
                  <a:srgbClr val="0C2A8C"/>
                </a:solidFill>
                <a:latin typeface="Arial" charset="0"/>
              </a:defRPr>
            </a:lvl3pPr>
            <a:lvl4pPr marL="1600200" indent="-228600">
              <a:defRPr sz="1600" b="1">
                <a:solidFill>
                  <a:srgbClr val="0C2A8C"/>
                </a:solidFill>
                <a:latin typeface="Arial" charset="0"/>
              </a:defRPr>
            </a:lvl4pPr>
            <a:lvl5pPr marL="2057400" indent="-228600">
              <a:defRPr sz="1600" b="1">
                <a:solidFill>
                  <a:srgbClr val="0C2A8C"/>
                </a:solidFill>
                <a:latin typeface="Arial" charset="0"/>
              </a:defRPr>
            </a:lvl5pPr>
            <a:lvl6pPr marL="2514600" indent="-228600" eaLnBrk="0" fontAlgn="base" hangingPunct="0">
              <a:spcBef>
                <a:spcPct val="0"/>
              </a:spcBef>
              <a:spcAft>
                <a:spcPct val="0"/>
              </a:spcAft>
              <a:defRPr sz="1600" b="1">
                <a:solidFill>
                  <a:srgbClr val="0C2A8C"/>
                </a:solidFill>
                <a:latin typeface="Arial" charset="0"/>
              </a:defRPr>
            </a:lvl6pPr>
            <a:lvl7pPr marL="2971800" indent="-228600" eaLnBrk="0" fontAlgn="base" hangingPunct="0">
              <a:spcBef>
                <a:spcPct val="0"/>
              </a:spcBef>
              <a:spcAft>
                <a:spcPct val="0"/>
              </a:spcAft>
              <a:defRPr sz="1600" b="1">
                <a:solidFill>
                  <a:srgbClr val="0C2A8C"/>
                </a:solidFill>
                <a:latin typeface="Arial" charset="0"/>
              </a:defRPr>
            </a:lvl7pPr>
            <a:lvl8pPr marL="3429000" indent="-228600" eaLnBrk="0" fontAlgn="base" hangingPunct="0">
              <a:spcBef>
                <a:spcPct val="0"/>
              </a:spcBef>
              <a:spcAft>
                <a:spcPct val="0"/>
              </a:spcAft>
              <a:defRPr sz="1600" b="1">
                <a:solidFill>
                  <a:srgbClr val="0C2A8C"/>
                </a:solidFill>
                <a:latin typeface="Arial" charset="0"/>
              </a:defRPr>
            </a:lvl8pPr>
            <a:lvl9pPr marL="3886200" indent="-228600" eaLnBrk="0" fontAlgn="base" hangingPunct="0">
              <a:spcBef>
                <a:spcPct val="0"/>
              </a:spcBef>
              <a:spcAft>
                <a:spcPct val="0"/>
              </a:spcAft>
              <a:defRPr sz="1600" b="1">
                <a:solidFill>
                  <a:srgbClr val="0C2A8C"/>
                </a:solidFill>
                <a:latin typeface="Arial" charset="0"/>
              </a:defRPr>
            </a:lvl9pPr>
          </a:lstStyle>
          <a:p>
            <a:fld id="{A6781C6C-93C8-4681-9814-241145D70313}" type="slidenum">
              <a:rPr lang="en-US" altLang="en-US" sz="1200" smtClean="0"/>
              <a:pPr/>
              <a:t>5</a:t>
            </a:fld>
            <a:endParaRPr lang="en-US" altLang="en-US" sz="1200" smtClean="0"/>
          </a:p>
        </p:txBody>
      </p:sp>
    </p:spTree>
    <p:extLst>
      <p:ext uri="{BB962C8B-B14F-4D97-AF65-F5344CB8AC3E}">
        <p14:creationId xmlns:p14="http://schemas.microsoft.com/office/powerpoint/2010/main" val="1659367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a:xfrm>
            <a:off x="338447" y="1676399"/>
            <a:ext cx="8348353" cy="4665024"/>
          </a:xfrm>
        </p:spPr>
        <p:txBody>
          <a:bodyPr/>
          <a:lstStyle/>
          <a:p>
            <a:pPr eaLnBrk="1" hangingPunct="1">
              <a:lnSpc>
                <a:spcPct val="120000"/>
              </a:lnSpc>
            </a:pPr>
            <a:r>
              <a:rPr lang="en-US" altLang="en-US" sz="2000" dirty="0" smtClean="0"/>
              <a:t>NOAA’s archive system:  Comprehensive Large Array-data Stewardship System (CLASS, </a:t>
            </a:r>
            <a:r>
              <a:rPr lang="en-US" altLang="en-US" sz="2000" dirty="0" smtClean="0">
                <a:hlinkClick r:id="rId3"/>
              </a:rPr>
              <a:t>http://www.class.noaa.gov/</a:t>
            </a:r>
            <a:r>
              <a:rPr lang="en-US" altLang="en-US" sz="2000" dirty="0" smtClean="0"/>
              <a:t>)</a:t>
            </a:r>
          </a:p>
          <a:p>
            <a:pPr lvl="1" eaLnBrk="1" hangingPunct="1">
              <a:lnSpc>
                <a:spcPct val="120000"/>
              </a:lnSpc>
            </a:pPr>
            <a:r>
              <a:rPr lang="en-US" altLang="en-US" sz="2000" dirty="0" smtClean="0"/>
              <a:t>JPSS ground system (IDPS) </a:t>
            </a:r>
            <a:r>
              <a:rPr lang="en-US" altLang="en-US" sz="2000" b="1" dirty="0" smtClean="0">
                <a:solidFill>
                  <a:srgbClr val="0000FF"/>
                </a:solidFill>
              </a:rPr>
              <a:t>data delayed by 6 hours or more</a:t>
            </a:r>
            <a:r>
              <a:rPr lang="en-US" altLang="en-US" sz="2000" dirty="0" smtClean="0">
                <a:solidFill>
                  <a:srgbClr val="0000FF"/>
                </a:solidFill>
              </a:rPr>
              <a:t> </a:t>
            </a:r>
            <a:r>
              <a:rPr lang="en-US" altLang="en-US" sz="2000" dirty="0" smtClean="0"/>
              <a:t>and normally made available to users within 24 hours</a:t>
            </a:r>
          </a:p>
          <a:p>
            <a:pPr lvl="1" eaLnBrk="1" hangingPunct="1">
              <a:lnSpc>
                <a:spcPct val="120000"/>
              </a:lnSpc>
            </a:pPr>
            <a:r>
              <a:rPr lang="en-US" altLang="en-US" sz="2000" dirty="0" smtClean="0"/>
              <a:t>NDE’s NUP </a:t>
            </a:r>
            <a:r>
              <a:rPr lang="en-US" altLang="en-US" sz="2000" b="1" dirty="0" smtClean="0">
                <a:solidFill>
                  <a:srgbClr val="0000FF"/>
                </a:solidFill>
              </a:rPr>
              <a:t>data made available when produced</a:t>
            </a:r>
          </a:p>
          <a:p>
            <a:pPr lvl="1">
              <a:lnSpc>
                <a:spcPct val="120000"/>
              </a:lnSpc>
            </a:pPr>
            <a:r>
              <a:rPr lang="en-US" altLang="en-US" sz="2000" dirty="0" smtClean="0"/>
              <a:t>CLASS provides a subscription service </a:t>
            </a:r>
          </a:p>
          <a:p>
            <a:pPr lvl="2">
              <a:lnSpc>
                <a:spcPct val="120000"/>
              </a:lnSpc>
            </a:pPr>
            <a:r>
              <a:rPr lang="en-US" altLang="en-US" sz="1800" dirty="0" smtClean="0"/>
              <a:t>See BLOG provided by </a:t>
            </a:r>
            <a:r>
              <a:rPr lang="en-US" altLang="en-US" sz="1800" dirty="0" err="1" smtClean="0"/>
              <a:t>SPoRT</a:t>
            </a:r>
            <a:r>
              <a:rPr lang="en-US" altLang="en-US" sz="1800" dirty="0" smtClean="0"/>
              <a:t> http://nasasport.wordpress.com/2014/10/30/near-real-time-s-npp-data-via-noaa-class-subscription-service/)</a:t>
            </a:r>
          </a:p>
        </p:txBody>
      </p:sp>
      <p:sp>
        <p:nvSpPr>
          <p:cNvPr id="16386" name="Rectangle 2"/>
          <p:cNvSpPr>
            <a:spLocks noGrp="1" noChangeArrowheads="1"/>
          </p:cNvSpPr>
          <p:nvPr>
            <p:ph type="title"/>
          </p:nvPr>
        </p:nvSpPr>
        <p:spPr/>
        <p:txBody>
          <a:bodyPr/>
          <a:lstStyle/>
          <a:p>
            <a:pPr eaLnBrk="1" hangingPunct="1"/>
            <a:r>
              <a:rPr lang="en-US" altLang="en-US" sz="3600" smtClean="0">
                <a:effectLst/>
              </a:rPr>
              <a:t>Archived S-NPP Data</a:t>
            </a:r>
          </a:p>
        </p:txBody>
      </p:sp>
      <p:sp>
        <p:nvSpPr>
          <p:cNvPr id="16388"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7B8EDD-C401-4E48-AE43-244963653E98}" type="slidenum">
              <a:rPr lang="en-US" altLang="en-US" smtClean="0">
                <a:solidFill>
                  <a:srgbClr val="FFFFCC"/>
                </a:solidFill>
                <a:cs typeface="Arial" pitchFamily="34" charset="0"/>
              </a:rPr>
              <a:pPr eaLnBrk="1" hangingPunct="1"/>
              <a:t>6</a:t>
            </a:fld>
            <a:endParaRPr lang="en-US" altLang="en-US" smtClean="0">
              <a:solidFill>
                <a:srgbClr val="FFFFCC"/>
              </a:solidFill>
              <a:cs typeface="Arial" pitchFamily="34" charset="0"/>
            </a:endParaRPr>
          </a:p>
        </p:txBody>
      </p:sp>
      <p:sp>
        <p:nvSpPr>
          <p:cNvPr id="6" name="Rectangle 6"/>
          <p:cNvSpPr txBox="1">
            <a:spLocks noChangeArrowheads="1"/>
          </p:cNvSpPr>
          <p:nvPr/>
        </p:nvSpPr>
        <p:spPr bwMode="auto">
          <a:xfrm>
            <a:off x="7543800" y="6248400"/>
            <a:ext cx="1143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b="1" kern="1200">
                <a:solidFill>
                  <a:srgbClr val="0C2A8C"/>
                </a:solidFill>
                <a:latin typeface="Arial" charset="0"/>
                <a:ea typeface="+mn-ea"/>
                <a:cs typeface="+mn-cs"/>
              </a:defRPr>
            </a:lvl1pPr>
            <a:lvl2pPr marL="742950" indent="-285750" algn="l" rtl="0" eaLnBrk="0" fontAlgn="base" hangingPunct="0">
              <a:spcBef>
                <a:spcPct val="0"/>
              </a:spcBef>
              <a:spcAft>
                <a:spcPct val="0"/>
              </a:spcAft>
              <a:defRPr sz="1600" b="1" kern="1200">
                <a:solidFill>
                  <a:srgbClr val="0C2A8C"/>
                </a:solidFill>
                <a:latin typeface="Arial" charset="0"/>
                <a:ea typeface="+mn-ea"/>
                <a:cs typeface="+mn-cs"/>
              </a:defRPr>
            </a:lvl2pPr>
            <a:lvl3pPr marL="1143000" indent="-228600" algn="l" rtl="0" eaLnBrk="0" fontAlgn="base" hangingPunct="0">
              <a:spcBef>
                <a:spcPct val="0"/>
              </a:spcBef>
              <a:spcAft>
                <a:spcPct val="0"/>
              </a:spcAft>
              <a:defRPr sz="1600" b="1" kern="1200">
                <a:solidFill>
                  <a:srgbClr val="0C2A8C"/>
                </a:solidFill>
                <a:latin typeface="Arial" charset="0"/>
                <a:ea typeface="+mn-ea"/>
                <a:cs typeface="+mn-cs"/>
              </a:defRPr>
            </a:lvl3pPr>
            <a:lvl4pPr marL="1600200" indent="-228600" algn="l" rtl="0" eaLnBrk="0" fontAlgn="base" hangingPunct="0">
              <a:spcBef>
                <a:spcPct val="0"/>
              </a:spcBef>
              <a:spcAft>
                <a:spcPct val="0"/>
              </a:spcAft>
              <a:defRPr sz="1600" b="1" kern="1200">
                <a:solidFill>
                  <a:srgbClr val="0C2A8C"/>
                </a:solidFill>
                <a:latin typeface="Arial" charset="0"/>
                <a:ea typeface="+mn-ea"/>
                <a:cs typeface="+mn-cs"/>
              </a:defRPr>
            </a:lvl4pPr>
            <a:lvl5pPr marL="2057400" indent="-228600" algn="l" rtl="0" eaLnBrk="0" fontAlgn="base" hangingPunct="0">
              <a:spcBef>
                <a:spcPct val="0"/>
              </a:spcBef>
              <a:spcAft>
                <a:spcPct val="0"/>
              </a:spcAft>
              <a:defRPr sz="1600" b="1" kern="1200">
                <a:solidFill>
                  <a:srgbClr val="0C2A8C"/>
                </a:solidFill>
                <a:latin typeface="Arial" charset="0"/>
                <a:ea typeface="+mn-ea"/>
                <a:cs typeface="+mn-cs"/>
              </a:defRPr>
            </a:lvl5pPr>
            <a:lvl6pPr marL="25146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6pPr>
            <a:lvl7pPr marL="29718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7pPr>
            <a:lvl8pPr marL="34290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8pPr>
            <a:lvl9pPr marL="3886200" indent="-228600" algn="l" defTabSz="914400" rtl="0" eaLnBrk="0" fontAlgn="base" latinLnBrk="0" hangingPunct="0">
              <a:spcBef>
                <a:spcPct val="0"/>
              </a:spcBef>
              <a:spcAft>
                <a:spcPct val="0"/>
              </a:spcAft>
              <a:defRPr sz="1600" b="1" kern="1200">
                <a:solidFill>
                  <a:srgbClr val="0C2A8C"/>
                </a:solidFill>
                <a:latin typeface="Arial" charset="0"/>
                <a:ea typeface="+mn-ea"/>
                <a:cs typeface="+mn-cs"/>
              </a:defRPr>
            </a:lvl9pPr>
          </a:lstStyle>
          <a:p>
            <a:fld id="{A6781C6C-93C8-4681-9814-241145D70313}" type="slidenum">
              <a:rPr lang="en-US" altLang="en-US" sz="1200" smtClean="0"/>
              <a:pPr/>
              <a:t>6</a:t>
            </a:fld>
            <a:endParaRPr lang="en-US" altLang="en-US" sz="1200" smtClean="0"/>
          </a:p>
        </p:txBody>
      </p:sp>
    </p:spTree>
    <p:extLst>
      <p:ext uri="{BB962C8B-B14F-4D97-AF65-F5344CB8AC3E}">
        <p14:creationId xmlns:p14="http://schemas.microsoft.com/office/powerpoint/2010/main" val="1618599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8358016-9852-45C6-8768-44569CBE4428}" type="slidenum">
              <a:rPr lang="en-US" smtClean="0"/>
              <a:pPr>
                <a:defRPr/>
              </a:pPr>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22" y="0"/>
            <a:ext cx="8897768" cy="6858000"/>
          </a:xfrm>
          <a:prstGeom prst="rect">
            <a:avLst/>
          </a:prstGeom>
        </p:spPr>
      </p:pic>
      <p:sp>
        <p:nvSpPr>
          <p:cNvPr id="2" name="TextBox 1"/>
          <p:cNvSpPr txBox="1"/>
          <p:nvPr/>
        </p:nvSpPr>
        <p:spPr>
          <a:xfrm>
            <a:off x="2276475" y="419102"/>
            <a:ext cx="3623108" cy="461665"/>
          </a:xfrm>
          <a:prstGeom prst="rect">
            <a:avLst/>
          </a:prstGeom>
          <a:noFill/>
        </p:spPr>
        <p:txBody>
          <a:bodyPr wrap="none" rtlCol="0">
            <a:spAutoFit/>
          </a:bodyPr>
          <a:lstStyle/>
          <a:p>
            <a:r>
              <a:rPr lang="en-US" sz="2400" dirty="0" smtClean="0"/>
              <a:t>Current JPSS Data Flow </a:t>
            </a:r>
            <a:endParaRPr lang="en-US" sz="2400" dirty="0"/>
          </a:p>
        </p:txBody>
      </p:sp>
      <p:sp>
        <p:nvSpPr>
          <p:cNvPr id="3" name="Oval 2"/>
          <p:cNvSpPr/>
          <p:nvPr/>
        </p:nvSpPr>
        <p:spPr>
          <a:xfrm>
            <a:off x="5562603" y="1752991"/>
            <a:ext cx="590550" cy="136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72131" y="1943491"/>
            <a:ext cx="590550" cy="136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3" y="2562616"/>
            <a:ext cx="590550" cy="136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1409720"/>
            <a:ext cx="93345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0" y="1809754"/>
            <a:ext cx="93345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0" y="3076575"/>
            <a:ext cx="933450"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23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6686DBE-DDC3-43C3-A7A9-4602E1F387E5}" type="datetime1">
              <a:rPr lang="en-US" altLang="en-US" smtClean="0">
                <a:solidFill>
                  <a:prstClr val="white"/>
                </a:solidFill>
              </a:rPr>
              <a:pPr/>
              <a:t>11/17/2014</a:t>
            </a:fld>
            <a:endParaRPr lang="en-US" altLang="en-US" smtClean="0">
              <a:solidFill>
                <a:prstClr val="white"/>
              </a:solidFill>
            </a:endParaRPr>
          </a:p>
        </p:txBody>
      </p:sp>
      <p:sp>
        <p:nvSpPr>
          <p:cNvPr id="19459" name="Slide Number Placeholder 2"/>
          <p:cNvSpPr>
            <a:spLocks noGrp="1"/>
          </p:cNvSpPr>
          <p:nvPr>
            <p:ph type="sldNum" sz="quarter" idx="12"/>
          </p:nvPr>
        </p:nvSpPr>
        <p:spPr bwMode="auto">
          <a:xfrm>
            <a:off x="8287359" y="6465930"/>
            <a:ext cx="762000" cy="365125"/>
          </a:xfrm>
          <a:noFill/>
          <a:ln>
            <a:miter lim="800000"/>
            <a:headEnd/>
            <a:tailEnd/>
          </a:ln>
        </p:spPr>
        <p:txBody>
          <a:bodyPr/>
          <a:lstStyle/>
          <a:p>
            <a:fld id="{D597A469-E36B-492A-B683-4BFD38602C98}" type="slidenum">
              <a:rPr lang="en-US" altLang="en-US" smtClean="0"/>
              <a:pPr/>
              <a:t>8</a:t>
            </a:fld>
            <a:endParaRPr lang="en-US" altLang="en-US" smtClean="0"/>
          </a:p>
        </p:txBody>
      </p:sp>
      <p:graphicFrame>
        <p:nvGraphicFramePr>
          <p:cNvPr id="5" name="Chart 4"/>
          <p:cNvGraphicFramePr>
            <a:graphicFrameLocks/>
          </p:cNvGraphicFramePr>
          <p:nvPr>
            <p:extLst>
              <p:ext uri="{D42A27DB-BD31-4B8C-83A1-F6EECF244321}">
                <p14:modId xmlns:p14="http://schemas.microsoft.com/office/powerpoint/2010/main" val="4247559426"/>
              </p:ext>
            </p:extLst>
          </p:nvPr>
        </p:nvGraphicFramePr>
        <p:xfrm>
          <a:off x="454134" y="405897"/>
          <a:ext cx="8259181" cy="5513892"/>
        </p:xfrm>
        <a:graphic>
          <a:graphicData uri="http://schemas.openxmlformats.org/drawingml/2006/chart">
            <c:chart xmlns:c="http://schemas.openxmlformats.org/drawingml/2006/chart" xmlns:r="http://schemas.openxmlformats.org/officeDocument/2006/relationships" r:id="rId2"/>
          </a:graphicData>
        </a:graphic>
      </p:graphicFrame>
      <p:sp>
        <p:nvSpPr>
          <p:cNvPr id="19461" name="TextBox 3"/>
          <p:cNvSpPr txBox="1">
            <a:spLocks noChangeArrowheads="1"/>
          </p:cNvSpPr>
          <p:nvPr/>
        </p:nvSpPr>
        <p:spPr bwMode="auto">
          <a:xfrm>
            <a:off x="3232638" y="5932509"/>
            <a:ext cx="1160585" cy="784830"/>
          </a:xfrm>
          <a:prstGeom prst="rect">
            <a:avLst/>
          </a:prstGeom>
          <a:noFill/>
          <a:ln w="9525">
            <a:noFill/>
            <a:miter lim="800000"/>
            <a:headEnd/>
            <a:tailEnd/>
          </a:ln>
        </p:spPr>
        <p:txBody>
          <a:bodyPr>
            <a:spAutoFit/>
          </a:bodyPr>
          <a:lstStyle/>
          <a:p>
            <a:r>
              <a:rPr lang="en-US" altLang="en-US" sz="900" b="1">
                <a:solidFill>
                  <a:prstClr val="black"/>
                </a:solidFill>
                <a:latin typeface="Tahoma" pitchFamily="34" charset="0"/>
              </a:rPr>
              <a:t>NCEP, NWS &amp; DOD</a:t>
            </a:r>
          </a:p>
          <a:p>
            <a:r>
              <a:rPr lang="en-US" altLang="en-US" sz="900">
                <a:solidFill>
                  <a:prstClr val="black"/>
                </a:solidFill>
                <a:latin typeface="Tahoma" pitchFamily="34" charset="0"/>
              </a:rPr>
              <a:t>Does not include IDPS AFWA connection</a:t>
            </a:r>
          </a:p>
        </p:txBody>
      </p:sp>
      <p:sp>
        <p:nvSpPr>
          <p:cNvPr id="19462" name="TextBox 6"/>
          <p:cNvSpPr txBox="1">
            <a:spLocks noChangeArrowheads="1"/>
          </p:cNvSpPr>
          <p:nvPr/>
        </p:nvSpPr>
        <p:spPr bwMode="auto">
          <a:xfrm>
            <a:off x="4583728" y="5932531"/>
            <a:ext cx="1160585" cy="231775"/>
          </a:xfrm>
          <a:prstGeom prst="rect">
            <a:avLst/>
          </a:prstGeom>
          <a:noFill/>
          <a:ln w="9525">
            <a:noFill/>
            <a:miter lim="800000"/>
            <a:headEnd/>
            <a:tailEnd/>
          </a:ln>
        </p:spPr>
        <p:txBody>
          <a:bodyPr>
            <a:spAutoFit/>
          </a:bodyPr>
          <a:lstStyle/>
          <a:p>
            <a:pPr algn="ctr"/>
            <a:r>
              <a:rPr lang="en-US" altLang="en-US" sz="900" b="1">
                <a:solidFill>
                  <a:prstClr val="black"/>
                </a:solidFill>
                <a:latin typeface="Tahoma" pitchFamily="34" charset="0"/>
              </a:rPr>
              <a:t>OSPO/SPSD</a:t>
            </a:r>
          </a:p>
        </p:txBody>
      </p:sp>
      <p:sp>
        <p:nvSpPr>
          <p:cNvPr id="19463" name="TextBox 7"/>
          <p:cNvSpPr txBox="1">
            <a:spLocks noChangeArrowheads="1"/>
          </p:cNvSpPr>
          <p:nvPr/>
        </p:nvSpPr>
        <p:spPr bwMode="auto">
          <a:xfrm>
            <a:off x="7341580" y="5969043"/>
            <a:ext cx="1160585" cy="231775"/>
          </a:xfrm>
          <a:prstGeom prst="rect">
            <a:avLst/>
          </a:prstGeom>
          <a:noFill/>
          <a:ln w="9525">
            <a:noFill/>
            <a:miter lim="800000"/>
            <a:headEnd/>
            <a:tailEnd/>
          </a:ln>
        </p:spPr>
        <p:txBody>
          <a:bodyPr>
            <a:spAutoFit/>
          </a:bodyPr>
          <a:lstStyle/>
          <a:p>
            <a:pPr algn="ctr"/>
            <a:r>
              <a:rPr lang="en-US" altLang="en-US" sz="900" b="1">
                <a:solidFill>
                  <a:prstClr val="black"/>
                </a:solidFill>
                <a:latin typeface="Tahoma" pitchFamily="34" charset="0"/>
              </a:rPr>
              <a:t>10G example</a:t>
            </a:r>
          </a:p>
        </p:txBody>
      </p:sp>
      <p:sp>
        <p:nvSpPr>
          <p:cNvPr id="19464" name="TextBox 8"/>
          <p:cNvSpPr txBox="1">
            <a:spLocks noChangeArrowheads="1"/>
          </p:cNvSpPr>
          <p:nvPr/>
        </p:nvSpPr>
        <p:spPr bwMode="auto">
          <a:xfrm>
            <a:off x="1852246" y="5919809"/>
            <a:ext cx="1248508" cy="784830"/>
          </a:xfrm>
          <a:prstGeom prst="rect">
            <a:avLst/>
          </a:prstGeom>
          <a:noFill/>
          <a:ln w="9525">
            <a:noFill/>
            <a:miter lim="800000"/>
            <a:headEnd/>
            <a:tailEnd/>
          </a:ln>
        </p:spPr>
        <p:txBody>
          <a:bodyPr>
            <a:spAutoFit/>
          </a:bodyPr>
          <a:lstStyle/>
          <a:p>
            <a:r>
              <a:rPr lang="en-US" altLang="en-US" sz="900" b="1">
                <a:solidFill>
                  <a:prstClr val="black"/>
                </a:solidFill>
                <a:latin typeface="Tahoma" pitchFamily="34" charset="0"/>
              </a:rPr>
              <a:t>External internet traffic to STAR and other authorized partners.</a:t>
            </a:r>
          </a:p>
        </p:txBody>
      </p:sp>
      <p:sp>
        <p:nvSpPr>
          <p:cNvPr id="2" name="Rectangle 1"/>
          <p:cNvSpPr/>
          <p:nvPr/>
        </p:nvSpPr>
        <p:spPr>
          <a:xfrm>
            <a:off x="1884485" y="887413"/>
            <a:ext cx="1390650" cy="4967287"/>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a:solidFill>
                <a:prstClr val="white"/>
              </a:solidFill>
            </a:endParaRPr>
          </a:p>
        </p:txBody>
      </p:sp>
      <p:sp>
        <p:nvSpPr>
          <p:cNvPr id="3" name="TextBox 2"/>
          <p:cNvSpPr txBox="1"/>
          <p:nvPr/>
        </p:nvSpPr>
        <p:spPr>
          <a:xfrm>
            <a:off x="2013270" y="976087"/>
            <a:ext cx="926459" cy="507831"/>
          </a:xfrm>
          <a:prstGeom prst="rect">
            <a:avLst/>
          </a:prstGeom>
          <a:noFill/>
        </p:spPr>
        <p:txBody>
          <a:bodyPr wrap="square" rtlCol="0">
            <a:spAutoFit/>
          </a:bodyPr>
          <a:lstStyle/>
          <a:p>
            <a:pPr algn="ctr"/>
            <a:r>
              <a:rPr lang="en-US" sz="900" b="1" dirty="0" smtClean="0">
                <a:solidFill>
                  <a:prstClr val="black"/>
                </a:solidFill>
                <a:latin typeface="Tahoma" pitchFamily="34" charset="0"/>
              </a:rPr>
              <a:t>Upgrade to</a:t>
            </a:r>
          </a:p>
          <a:p>
            <a:pPr algn="ctr"/>
            <a:r>
              <a:rPr lang="en-US" sz="900" b="1" dirty="0" smtClean="0">
                <a:solidFill>
                  <a:prstClr val="black"/>
                </a:solidFill>
                <a:latin typeface="Tahoma" pitchFamily="34" charset="0"/>
              </a:rPr>
              <a:t>10G FY15/Q1</a:t>
            </a:r>
            <a:endParaRPr lang="en-US" sz="900" b="1" dirty="0">
              <a:solidFill>
                <a:prstClr val="black"/>
              </a:solidFill>
              <a:latin typeface="Tahoma" pitchFamily="34" charset="0"/>
            </a:endParaRPr>
          </a:p>
        </p:txBody>
      </p:sp>
      <p:sp>
        <p:nvSpPr>
          <p:cNvPr id="4" name="Oval 3"/>
          <p:cNvSpPr/>
          <p:nvPr/>
        </p:nvSpPr>
        <p:spPr>
          <a:xfrm>
            <a:off x="2647950" y="1676400"/>
            <a:ext cx="452804" cy="247650"/>
          </a:xfrm>
          <a:prstGeom prst="ellipse">
            <a:avLst/>
          </a:prstGeom>
          <a:noFill/>
          <a:ln>
            <a:solidFill>
              <a:srgbClr val="EE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733550" y="1491649"/>
            <a:ext cx="914400" cy="184791"/>
          </a:xfrm>
          <a:prstGeom prst="straightConnector1">
            <a:avLst/>
          </a:prstGeom>
          <a:ln w="19050">
            <a:solidFill>
              <a:srgbClr val="EE324D"/>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7650" y="1229999"/>
            <a:ext cx="1539204" cy="523220"/>
          </a:xfrm>
          <a:prstGeom prst="rect">
            <a:avLst/>
          </a:prstGeom>
          <a:noFill/>
        </p:spPr>
        <p:txBody>
          <a:bodyPr wrap="none" rtlCol="0">
            <a:spAutoFit/>
          </a:bodyPr>
          <a:lstStyle/>
          <a:p>
            <a:r>
              <a:rPr lang="en-US" sz="1400" dirty="0" smtClean="0">
                <a:solidFill>
                  <a:srgbClr val="FF0000"/>
                </a:solidFill>
              </a:rPr>
              <a:t>Saturate WWW </a:t>
            </a:r>
          </a:p>
          <a:p>
            <a:r>
              <a:rPr lang="en-US" sz="1400" dirty="0" smtClean="0">
                <a:solidFill>
                  <a:srgbClr val="FF0000"/>
                </a:solidFill>
              </a:rPr>
              <a:t>access capability</a:t>
            </a:r>
            <a:endParaRPr lang="en-US" sz="1400" dirty="0">
              <a:solidFill>
                <a:srgbClr val="FF0000"/>
              </a:solidFill>
            </a:endParaRPr>
          </a:p>
        </p:txBody>
      </p:sp>
    </p:spTree>
    <p:extLst>
      <p:ext uri="{BB962C8B-B14F-4D97-AF65-F5344CB8AC3E}">
        <p14:creationId xmlns:p14="http://schemas.microsoft.com/office/powerpoint/2010/main" val="3938520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0999" y="302479"/>
            <a:ext cx="8229600" cy="914400"/>
          </a:xfrm>
        </p:spPr>
        <p:txBody>
          <a:bodyPr/>
          <a:lstStyle/>
          <a:p>
            <a:pPr>
              <a:defRPr/>
            </a:pPr>
            <a:r>
              <a:rPr lang="en-US" dirty="0" smtClean="0">
                <a:latin typeface="Arial" charset="0"/>
                <a:ea typeface="MS PGothic" charset="0"/>
              </a:rPr>
              <a:t>Driving Requirements</a:t>
            </a:r>
            <a:br>
              <a:rPr lang="en-US" dirty="0" smtClean="0">
                <a:latin typeface="Arial" charset="0"/>
                <a:ea typeface="MS PGothic" charset="0"/>
              </a:rPr>
            </a:br>
            <a:r>
              <a:rPr lang="en-US" dirty="0" smtClean="0">
                <a:latin typeface="Arial" charset="0"/>
                <a:ea typeface="MS PGothic" charset="0"/>
              </a:rPr>
              <a:t>NOAA </a:t>
            </a:r>
            <a:r>
              <a:rPr lang="en-US" dirty="0">
                <a:latin typeface="Arial" charset="0"/>
                <a:ea typeface="MS PGothic" charset="0"/>
              </a:rPr>
              <a:t>Near-Real Time Priorities</a:t>
            </a:r>
          </a:p>
        </p:txBody>
      </p:sp>
      <p:sp>
        <p:nvSpPr>
          <p:cNvPr id="8" name="Trapezoid 7"/>
          <p:cNvSpPr/>
          <p:nvPr/>
        </p:nvSpPr>
        <p:spPr>
          <a:xfrm rot="16200000">
            <a:off x="5227848" y="2824936"/>
            <a:ext cx="4709692" cy="2601912"/>
          </a:xfrm>
          <a:prstGeom prst="trapezoid">
            <a:avLst>
              <a:gd name="adj" fmla="val 3641"/>
            </a:avLst>
          </a:prstGeom>
          <a:solidFill>
            <a:srgbClr val="DFEDD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Arial"/>
            </a:endParaRPr>
          </a:p>
        </p:txBody>
      </p:sp>
      <p:sp>
        <p:nvSpPr>
          <p:cNvPr id="9" name="Trapezoid 8"/>
          <p:cNvSpPr/>
          <p:nvPr/>
        </p:nvSpPr>
        <p:spPr>
          <a:xfrm rot="16200000">
            <a:off x="2079647" y="2340806"/>
            <a:ext cx="4985698" cy="3719512"/>
          </a:xfrm>
          <a:prstGeom prst="trapezoid">
            <a:avLst>
              <a:gd name="adj" fmla="val 7289"/>
            </a:avLst>
          </a:prstGeom>
          <a:solidFill>
            <a:srgbClr val="EFFF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Arial"/>
            </a:endParaRPr>
          </a:p>
        </p:txBody>
      </p:sp>
      <p:sp>
        <p:nvSpPr>
          <p:cNvPr id="10" name="Trapezoid 9"/>
          <p:cNvSpPr/>
          <p:nvPr/>
        </p:nvSpPr>
        <p:spPr>
          <a:xfrm rot="16200000">
            <a:off x="-850981" y="2939708"/>
            <a:ext cx="4773025" cy="2309037"/>
          </a:xfrm>
          <a:prstGeom prst="trapezoid">
            <a:avLst>
              <a:gd name="adj" fmla="val 12480"/>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66"/>
              </a:solidFill>
              <a:latin typeface="Arial"/>
            </a:endParaRPr>
          </a:p>
        </p:txBody>
      </p:sp>
      <p:sp>
        <p:nvSpPr>
          <p:cNvPr id="13" name="TextBox 12"/>
          <p:cNvSpPr txBox="1"/>
          <p:nvPr/>
        </p:nvSpPr>
        <p:spPr>
          <a:xfrm>
            <a:off x="496475" y="1560042"/>
            <a:ext cx="1595438" cy="369888"/>
          </a:xfrm>
          <a:prstGeom prst="rect">
            <a:avLst/>
          </a:prstGeom>
          <a:noFill/>
        </p:spPr>
        <p:txBody>
          <a:bodyPr>
            <a:spAutoFit/>
          </a:bodyPr>
          <a:lstStyle/>
          <a:p>
            <a:pPr eaLnBrk="1" fontAlgn="auto" hangingPunct="1">
              <a:spcBef>
                <a:spcPts val="0"/>
              </a:spcBef>
              <a:spcAft>
                <a:spcPts val="0"/>
              </a:spcAft>
              <a:defRPr/>
            </a:pPr>
            <a:r>
              <a:rPr lang="en-US" sz="1800" b="1" dirty="0">
                <a:solidFill>
                  <a:prstClr val="black"/>
                </a:solidFill>
                <a:latin typeface="Arial"/>
                <a:ea typeface="MS PGothic" charset="0"/>
                <a:cs typeface="MS PGothic" charset="0"/>
              </a:rPr>
              <a:t>Critical</a:t>
            </a:r>
          </a:p>
        </p:txBody>
      </p:sp>
      <p:sp>
        <p:nvSpPr>
          <p:cNvPr id="14" name="TextBox 13"/>
          <p:cNvSpPr txBox="1"/>
          <p:nvPr/>
        </p:nvSpPr>
        <p:spPr>
          <a:xfrm>
            <a:off x="3228717" y="1494482"/>
            <a:ext cx="2514600" cy="381000"/>
          </a:xfrm>
          <a:prstGeom prst="rect">
            <a:avLst/>
          </a:prstGeom>
          <a:noFill/>
        </p:spPr>
        <p:txBody>
          <a:bodyPr>
            <a:spAutoFit/>
          </a:bodyPr>
          <a:lstStyle/>
          <a:p>
            <a:pPr eaLnBrk="1" fontAlgn="auto" hangingPunct="1">
              <a:spcBef>
                <a:spcPts val="0"/>
              </a:spcBef>
              <a:spcAft>
                <a:spcPts val="0"/>
              </a:spcAft>
              <a:defRPr/>
            </a:pPr>
            <a:r>
              <a:rPr lang="en-US" sz="1800" b="1" dirty="0">
                <a:solidFill>
                  <a:prstClr val="black"/>
                </a:solidFill>
                <a:latin typeface="Arial"/>
                <a:ea typeface="MS PGothic" charset="0"/>
                <a:cs typeface="MS PGothic" charset="0"/>
              </a:rPr>
              <a:t>Supplemental High</a:t>
            </a:r>
          </a:p>
        </p:txBody>
      </p:sp>
      <p:sp>
        <p:nvSpPr>
          <p:cNvPr id="15" name="TextBox 14"/>
          <p:cNvSpPr txBox="1"/>
          <p:nvPr/>
        </p:nvSpPr>
        <p:spPr>
          <a:xfrm>
            <a:off x="6546701" y="1494482"/>
            <a:ext cx="2362200" cy="381000"/>
          </a:xfrm>
          <a:prstGeom prst="rect">
            <a:avLst/>
          </a:prstGeom>
          <a:noFill/>
        </p:spPr>
        <p:txBody>
          <a:bodyPr>
            <a:spAutoFit/>
          </a:bodyPr>
          <a:lstStyle/>
          <a:p>
            <a:pPr eaLnBrk="1" fontAlgn="auto" hangingPunct="1">
              <a:spcBef>
                <a:spcPts val="0"/>
              </a:spcBef>
              <a:spcAft>
                <a:spcPts val="0"/>
              </a:spcAft>
              <a:defRPr/>
            </a:pPr>
            <a:r>
              <a:rPr lang="en-US" sz="1800" b="1" dirty="0">
                <a:solidFill>
                  <a:prstClr val="black"/>
                </a:solidFill>
                <a:latin typeface="Arial"/>
                <a:ea typeface="MS PGothic" charset="0"/>
                <a:cs typeface="MS PGothic" charset="0"/>
              </a:rPr>
              <a:t>Supplemental Low</a:t>
            </a:r>
          </a:p>
        </p:txBody>
      </p:sp>
      <p:sp>
        <p:nvSpPr>
          <p:cNvPr id="24" name="TextBox 23"/>
          <p:cNvSpPr txBox="1"/>
          <p:nvPr/>
        </p:nvSpPr>
        <p:spPr>
          <a:xfrm>
            <a:off x="393700" y="2126225"/>
            <a:ext cx="2382838" cy="3308598"/>
          </a:xfrm>
          <a:prstGeom prst="rect">
            <a:avLst/>
          </a:prstGeom>
          <a:noFill/>
        </p:spPr>
        <p:txBody>
          <a:bodyPr>
            <a:spAutoFit/>
          </a:bodyPr>
          <a:lstStyle/>
          <a:p>
            <a:pPr eaLnBrk="1" fontAlgn="auto" hangingPunct="1">
              <a:spcBef>
                <a:spcPts val="0"/>
              </a:spcBef>
              <a:spcAft>
                <a:spcPts val="600"/>
              </a:spcAft>
              <a:defRPr/>
            </a:pPr>
            <a:r>
              <a:rPr lang="en-US" sz="1400" b="1" dirty="0" smtClean="0">
                <a:solidFill>
                  <a:prstClr val="black"/>
                </a:solidFill>
                <a:latin typeface="Calibri"/>
                <a:ea typeface="MS PGothic" charset="0"/>
                <a:cs typeface="MS PGothic" charset="0"/>
              </a:rPr>
              <a:t>TDR and SDR:</a:t>
            </a:r>
            <a:endParaRPr lang="en-US" sz="1400" b="1" dirty="0">
              <a:solidFill>
                <a:prstClr val="black"/>
              </a:solidFill>
              <a:latin typeface="Calibri"/>
              <a:ea typeface="MS PGothic" charset="0"/>
              <a:cs typeface="MS PGothic" charset="0"/>
            </a:endParaRPr>
          </a:p>
          <a:p>
            <a:pPr eaLnBrk="1" fontAlgn="auto" hangingPunct="1">
              <a:spcBef>
                <a:spcPts val="0"/>
              </a:spcBef>
              <a:spcAft>
                <a:spcPts val="0"/>
              </a:spcAft>
              <a:defRPr/>
            </a:pPr>
            <a:r>
              <a:rPr lang="en-US" sz="1000" b="1" i="1" dirty="0">
                <a:solidFill>
                  <a:prstClr val="black"/>
                </a:solidFill>
                <a:latin typeface="Calibri"/>
                <a:ea typeface="MS PGothic" charset="0"/>
                <a:cs typeface="MS PGothic" charset="0"/>
              </a:rPr>
              <a:t>   </a:t>
            </a:r>
            <a:r>
              <a:rPr lang="en-US" sz="1000" b="1" i="1" dirty="0" err="1">
                <a:solidFill>
                  <a:srgbClr val="FF0000"/>
                </a:solidFill>
                <a:latin typeface="Calibri"/>
                <a:ea typeface="MS PGothic" charset="0"/>
                <a:cs typeface="MS PGothic" charset="0"/>
              </a:rPr>
              <a:t>CrIS</a:t>
            </a:r>
            <a:r>
              <a:rPr lang="en-US" sz="1000" b="1" i="1" dirty="0">
                <a:solidFill>
                  <a:srgbClr val="FF0000"/>
                </a:solidFill>
                <a:latin typeface="Calibri"/>
                <a:ea typeface="MS PGothic" charset="0"/>
                <a:cs typeface="MS PGothic" charset="0"/>
              </a:rPr>
              <a:t>              </a:t>
            </a:r>
            <a:r>
              <a:rPr lang="en-US" sz="1000" b="1" i="1" dirty="0" smtClean="0">
                <a:solidFill>
                  <a:srgbClr val="FF0000"/>
                </a:solidFill>
                <a:latin typeface="Calibri"/>
                <a:ea typeface="MS PGothic" charset="0"/>
                <a:cs typeface="MS PGothic" charset="0"/>
              </a:rPr>
              <a:t>ATMS               </a:t>
            </a:r>
            <a:r>
              <a:rPr lang="en-US" sz="1000" i="1" dirty="0" smtClean="0">
                <a:solidFill>
                  <a:prstClr val="black"/>
                </a:solidFill>
                <a:latin typeface="Calibri"/>
                <a:ea typeface="MS PGothic" charset="0"/>
                <a:cs typeface="MS PGothic" charset="0"/>
              </a:rPr>
              <a:t>AMSR-2/3 </a:t>
            </a:r>
            <a:endParaRPr lang="en-US" sz="1000" i="1" dirty="0">
              <a:solidFill>
                <a:prstClr val="black"/>
              </a:solidFill>
              <a:latin typeface="Calibri"/>
              <a:ea typeface="MS PGothic" charset="0"/>
              <a:cs typeface="MS PGothic" charset="0"/>
            </a:endParaRPr>
          </a:p>
          <a:p>
            <a:pPr eaLnBrk="1" fontAlgn="auto" hangingPunct="1">
              <a:spcBef>
                <a:spcPts val="0"/>
              </a:spcBef>
              <a:spcAft>
                <a:spcPts val="0"/>
              </a:spcAft>
              <a:defRPr/>
            </a:pPr>
            <a:r>
              <a:rPr lang="en-US" sz="1000" b="1" i="1" dirty="0">
                <a:solidFill>
                  <a:prstClr val="black"/>
                </a:solidFill>
                <a:latin typeface="Calibri"/>
                <a:ea typeface="MS PGothic" charset="0"/>
                <a:cs typeface="MS PGothic" charset="0"/>
              </a:rPr>
              <a:t>   VIIRS            </a:t>
            </a:r>
            <a:r>
              <a:rPr lang="en-US" sz="1000" i="1" dirty="0">
                <a:solidFill>
                  <a:prstClr val="black"/>
                </a:solidFill>
                <a:latin typeface="Calibri"/>
                <a:ea typeface="MS PGothic" charset="0"/>
                <a:cs typeface="MS PGothic" charset="0"/>
              </a:rPr>
              <a:t>CERES              </a:t>
            </a:r>
            <a:r>
              <a:rPr lang="en-US" sz="1000" i="1" dirty="0" smtClean="0">
                <a:solidFill>
                  <a:prstClr val="black"/>
                </a:solidFill>
                <a:latin typeface="Calibri"/>
                <a:ea typeface="MS PGothic" charset="0"/>
                <a:cs typeface="MS PGothic" charset="0"/>
              </a:rPr>
              <a:t>OMPS-NP</a:t>
            </a:r>
            <a:endParaRPr lang="en-US" sz="1000" i="1" dirty="0">
              <a:solidFill>
                <a:prstClr val="black"/>
              </a:solidFill>
              <a:latin typeface="Calibri"/>
              <a:ea typeface="MS PGothic" charset="0"/>
              <a:cs typeface="MS PGothic" charset="0"/>
            </a:endParaRPr>
          </a:p>
          <a:p>
            <a:pPr eaLnBrk="1" fontAlgn="auto" hangingPunct="1">
              <a:spcBef>
                <a:spcPts val="0"/>
              </a:spcBef>
              <a:spcAft>
                <a:spcPts val="0"/>
              </a:spcAft>
              <a:defRPr/>
            </a:pPr>
            <a:endParaRPr lang="en-US" sz="1000" dirty="0">
              <a:solidFill>
                <a:prstClr val="black"/>
              </a:solidFill>
              <a:latin typeface="Arial"/>
              <a:ea typeface="MS PGothic" charset="0"/>
              <a:cs typeface="MS PGothic" charset="0"/>
            </a:endParaRPr>
          </a:p>
          <a:p>
            <a:pPr eaLnBrk="1" fontAlgn="auto" hangingPunct="1">
              <a:spcBef>
                <a:spcPts val="0"/>
              </a:spcBef>
              <a:spcAft>
                <a:spcPts val="600"/>
              </a:spcAft>
              <a:defRPr/>
            </a:pPr>
            <a:r>
              <a:rPr lang="en-US" sz="1400" b="1" dirty="0" smtClean="0">
                <a:solidFill>
                  <a:prstClr val="black"/>
                </a:solidFill>
                <a:latin typeface="Calibri"/>
                <a:ea typeface="MS PGothic" charset="0"/>
                <a:cs typeface="MS PGothic" charset="0"/>
              </a:rPr>
              <a:t>EDRs:</a:t>
            </a:r>
            <a:endParaRPr lang="en-US" sz="1400" b="1" dirty="0">
              <a:solidFill>
                <a:prstClr val="black"/>
              </a:solidFill>
              <a:latin typeface="Calibri"/>
              <a:ea typeface="MS PGothic" charset="0"/>
              <a:cs typeface="MS PGothic" charset="0"/>
            </a:endParaRPr>
          </a:p>
          <a:p>
            <a:pPr eaLnBrk="1" fontAlgn="auto" hangingPunct="1">
              <a:spcBef>
                <a:spcPts val="0"/>
              </a:spcBef>
              <a:spcAft>
                <a:spcPts val="0"/>
              </a:spcAft>
              <a:defRPr/>
            </a:pPr>
            <a:r>
              <a:rPr lang="en-US" sz="1200" b="1" u="sng" dirty="0">
                <a:solidFill>
                  <a:srgbClr val="000000"/>
                </a:solidFill>
                <a:latin typeface="Calibri"/>
                <a:ea typeface="MS PGothic" charset="0"/>
                <a:cs typeface="MS PGothic" charset="0"/>
              </a:rPr>
              <a:t>VIIRS</a:t>
            </a:r>
          </a:p>
          <a:p>
            <a:pPr eaLnBrk="1" fontAlgn="auto" hangingPunct="1">
              <a:spcBef>
                <a:spcPts val="0"/>
              </a:spcBef>
              <a:spcAft>
                <a:spcPts val="0"/>
              </a:spcAft>
              <a:defRPr/>
            </a:pPr>
            <a:r>
              <a:rPr lang="en-US" sz="1000" b="1" i="1" dirty="0">
                <a:solidFill>
                  <a:srgbClr val="FF0000"/>
                </a:solidFill>
                <a:latin typeface="Calibri" pitchFamily="34" charset="0"/>
                <a:ea typeface="MS PGothic" charset="0"/>
                <a:cs typeface="MS PGothic" charset="0"/>
              </a:rPr>
              <a:t>Imagery EDR</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Sea </a:t>
            </a:r>
            <a:r>
              <a:rPr lang="en-US" sz="1000" b="1" i="1" dirty="0">
                <a:solidFill>
                  <a:srgbClr val="0066FF"/>
                </a:solidFill>
                <a:latin typeface="Calibri" pitchFamily="34" charset="0"/>
                <a:ea typeface="MS PGothic" charset="0"/>
                <a:cs typeface="MS PGothic" charset="0"/>
              </a:rPr>
              <a:t>Surface Temperature </a:t>
            </a:r>
          </a:p>
          <a:p>
            <a:pPr eaLnBrk="1" fontAlgn="auto" hangingPunct="1">
              <a:spcBef>
                <a:spcPts val="0"/>
              </a:spcBef>
              <a:spcAft>
                <a:spcPts val="0"/>
              </a:spcAft>
              <a:defRPr/>
            </a:pPr>
            <a:r>
              <a:rPr lang="en-US" sz="1000" b="1" i="1" dirty="0">
                <a:solidFill>
                  <a:srgbClr val="0066FF"/>
                </a:solidFill>
                <a:latin typeface="Calibri" pitchFamily="34" charset="0"/>
                <a:ea typeface="MS PGothic" charset="0"/>
                <a:cs typeface="MS PGothic" charset="0"/>
              </a:rPr>
              <a:t>Ocean Color/Chlorophyll</a:t>
            </a:r>
          </a:p>
          <a:p>
            <a:pPr eaLnBrk="1" fontAlgn="auto" hangingPunct="1">
              <a:spcBef>
                <a:spcPts val="0"/>
              </a:spcBef>
              <a:spcAft>
                <a:spcPts val="0"/>
              </a:spcAft>
              <a:defRPr/>
            </a:pPr>
            <a:r>
              <a:rPr lang="en-US" sz="1000" b="1" i="1" dirty="0">
                <a:solidFill>
                  <a:srgbClr val="0066FF"/>
                </a:solidFill>
                <a:latin typeface="Calibri" pitchFamily="34" charset="0"/>
                <a:ea typeface="MS PGothic" charset="0"/>
                <a:cs typeface="MS PGothic" charset="0"/>
              </a:rPr>
              <a:t>Green Vegetation Fraction</a:t>
            </a:r>
          </a:p>
          <a:p>
            <a:pPr eaLnBrk="1" fontAlgn="auto" hangingPunct="1">
              <a:spcBef>
                <a:spcPts val="0"/>
              </a:spcBef>
              <a:spcAft>
                <a:spcPts val="0"/>
              </a:spcAft>
              <a:defRPr/>
            </a:pPr>
            <a:r>
              <a:rPr lang="en-US" sz="1000" b="1" i="1" dirty="0">
                <a:solidFill>
                  <a:srgbClr val="0066FF"/>
                </a:solidFill>
                <a:latin typeface="Calibri" pitchFamily="34" charset="0"/>
                <a:ea typeface="MS PGothic" charset="0"/>
                <a:cs typeface="MS PGothic" charset="0"/>
              </a:rPr>
              <a:t>Polar </a:t>
            </a:r>
            <a:r>
              <a:rPr lang="en-US" sz="1000" b="1" i="1" dirty="0" smtClean="0">
                <a:solidFill>
                  <a:srgbClr val="0066FF"/>
                </a:solidFill>
                <a:latin typeface="Calibri" pitchFamily="34" charset="0"/>
                <a:ea typeface="MS PGothic" charset="0"/>
                <a:cs typeface="MS PGothic" charset="0"/>
              </a:rPr>
              <a:t>Winds</a:t>
            </a:r>
          </a:p>
          <a:p>
            <a:pPr eaLnBrk="1" fontAlgn="auto" hangingPunct="1">
              <a:spcBef>
                <a:spcPts val="0"/>
              </a:spcBef>
              <a:spcAft>
                <a:spcPts val="0"/>
              </a:spcAft>
              <a:defRPr/>
            </a:pPr>
            <a:endParaRPr lang="en-US" sz="1000" i="1" dirty="0">
              <a:solidFill>
                <a:schemeClr val="accent1">
                  <a:lumMod val="50000"/>
                </a:schemeClr>
              </a:solidFill>
              <a:latin typeface="Calibri" pitchFamily="34" charset="0"/>
              <a:ea typeface="MS PGothic" charset="0"/>
              <a:cs typeface="MS PGothic" charset="0"/>
            </a:endParaRPr>
          </a:p>
          <a:p>
            <a:pPr eaLnBrk="1" fontAlgn="auto" hangingPunct="1">
              <a:spcBef>
                <a:spcPts val="0"/>
              </a:spcBef>
              <a:spcAft>
                <a:spcPts val="0"/>
              </a:spcAft>
              <a:defRPr/>
            </a:pPr>
            <a:r>
              <a:rPr lang="en-US" sz="1000" b="1" u="sng" dirty="0" smtClean="0">
                <a:solidFill>
                  <a:schemeClr val="tx1">
                    <a:lumMod val="95000"/>
                    <a:lumOff val="5000"/>
                  </a:schemeClr>
                </a:solidFill>
                <a:latin typeface="Calibri" pitchFamily="34" charset="0"/>
                <a:ea typeface="MS PGothic" charset="0"/>
                <a:cs typeface="MS PGothic" charset="0"/>
              </a:rPr>
              <a:t>ATMS</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Land Surface Emissivity</a:t>
            </a:r>
            <a:endParaRPr lang="en-US" sz="1000" b="1" i="1" dirty="0">
              <a:solidFill>
                <a:srgbClr val="0066FF"/>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dirty="0">
              <a:solidFill>
                <a:srgbClr val="000000"/>
              </a:solidFill>
              <a:latin typeface="Calibri"/>
              <a:ea typeface="MS PGothic" charset="0"/>
              <a:cs typeface="MS PGothic" charset="0"/>
            </a:endParaRPr>
          </a:p>
          <a:p>
            <a:pPr eaLnBrk="1" fontAlgn="auto" hangingPunct="1">
              <a:spcBef>
                <a:spcPts val="0"/>
              </a:spcBef>
              <a:spcAft>
                <a:spcPts val="0"/>
              </a:spcAft>
              <a:defRPr/>
            </a:pPr>
            <a:r>
              <a:rPr lang="en-US" sz="900" b="1" u="sng" dirty="0">
                <a:solidFill>
                  <a:srgbClr val="000000"/>
                </a:solidFill>
                <a:latin typeface="Arial"/>
                <a:ea typeface="MS PGothic" charset="0"/>
                <a:cs typeface="MS PGothic" charset="0"/>
              </a:rPr>
              <a:t>AMSR-2</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Sea Surface Temperature </a:t>
            </a:r>
          </a:p>
          <a:p>
            <a:pPr eaLnBrk="1" fontAlgn="auto" hangingPunct="1">
              <a:spcBef>
                <a:spcPts val="0"/>
              </a:spcBef>
              <a:spcAft>
                <a:spcPts val="0"/>
              </a:spcAft>
              <a:defRPr/>
            </a:pPr>
            <a:endParaRPr lang="en-US" sz="1000" dirty="0">
              <a:solidFill>
                <a:srgbClr val="000000"/>
              </a:solidFill>
              <a:latin typeface="Calibri"/>
              <a:ea typeface="MS PGothic" charset="0"/>
              <a:cs typeface="MS PGothic" charset="0"/>
            </a:endParaRPr>
          </a:p>
          <a:p>
            <a:pPr eaLnBrk="1" fontAlgn="auto" hangingPunct="1">
              <a:spcBef>
                <a:spcPts val="0"/>
              </a:spcBef>
              <a:spcAft>
                <a:spcPts val="0"/>
              </a:spcAft>
              <a:defRPr/>
            </a:pPr>
            <a:endParaRPr lang="en-US" sz="1000" dirty="0">
              <a:solidFill>
                <a:srgbClr val="000000"/>
              </a:solidFill>
              <a:latin typeface="Calibri"/>
              <a:ea typeface="MS PGothic" charset="0"/>
              <a:cs typeface="MS PGothic" charset="0"/>
            </a:endParaRPr>
          </a:p>
        </p:txBody>
      </p:sp>
      <p:sp>
        <p:nvSpPr>
          <p:cNvPr id="25" name="TextBox 24"/>
          <p:cNvSpPr txBox="1"/>
          <p:nvPr/>
        </p:nvSpPr>
        <p:spPr>
          <a:xfrm>
            <a:off x="2820210" y="1980063"/>
            <a:ext cx="3414713" cy="754053"/>
          </a:xfrm>
          <a:prstGeom prst="rect">
            <a:avLst/>
          </a:prstGeom>
          <a:noFill/>
        </p:spPr>
        <p:txBody>
          <a:bodyPr>
            <a:spAutoFit/>
          </a:bodyPr>
          <a:lstStyle/>
          <a:p>
            <a:pPr eaLnBrk="1" fontAlgn="auto" hangingPunct="1">
              <a:spcBef>
                <a:spcPts val="0"/>
              </a:spcBef>
              <a:spcAft>
                <a:spcPts val="600"/>
              </a:spcAft>
              <a:defRPr/>
            </a:pPr>
            <a:r>
              <a:rPr lang="en-US" sz="1400" b="1" dirty="0">
                <a:solidFill>
                  <a:prstClr val="black"/>
                </a:solidFill>
                <a:latin typeface="Calibri"/>
                <a:ea typeface="MS PGothic" charset="0"/>
                <a:cs typeface="MS PGothic" charset="0"/>
              </a:rPr>
              <a:t>RDR and </a:t>
            </a:r>
            <a:r>
              <a:rPr lang="en-US" sz="1400" b="1" dirty="0" smtClean="0">
                <a:solidFill>
                  <a:prstClr val="black"/>
                </a:solidFill>
                <a:latin typeface="Calibri"/>
                <a:ea typeface="MS PGothic" charset="0"/>
                <a:cs typeface="MS PGothic" charset="0"/>
              </a:rPr>
              <a:t>SDR:</a:t>
            </a:r>
            <a:endParaRPr lang="en-US" sz="1400" b="1" dirty="0">
              <a:solidFill>
                <a:prstClr val="black"/>
              </a:solidFill>
              <a:latin typeface="Calibri"/>
              <a:ea typeface="MS PGothic" charset="0"/>
              <a:cs typeface="MS PGothic" charset="0"/>
            </a:endParaRPr>
          </a:p>
          <a:p>
            <a:pPr eaLnBrk="1" fontAlgn="auto" hangingPunct="1">
              <a:spcBef>
                <a:spcPts val="0"/>
              </a:spcBef>
              <a:spcAft>
                <a:spcPts val="0"/>
              </a:spcAft>
              <a:defRPr/>
            </a:pPr>
            <a:r>
              <a:rPr lang="en-US" sz="1000" b="1" i="1" dirty="0" smtClean="0">
                <a:solidFill>
                  <a:srgbClr val="0066FF"/>
                </a:solidFill>
                <a:latin typeface="Calibri"/>
                <a:ea typeface="MS PGothic" charset="0"/>
                <a:cs typeface="MS PGothic" charset="0"/>
              </a:rPr>
              <a:t>OMPS-LP</a:t>
            </a:r>
            <a:endParaRPr lang="en-US" sz="1000" b="1" i="1" dirty="0">
              <a:solidFill>
                <a:srgbClr val="0066FF"/>
              </a:solidFill>
              <a:latin typeface="Calibri"/>
              <a:ea typeface="MS PGothic" charset="0"/>
              <a:cs typeface="MS PGothic" charset="0"/>
            </a:endParaRPr>
          </a:p>
          <a:p>
            <a:pPr eaLnBrk="1" fontAlgn="auto" hangingPunct="1">
              <a:spcBef>
                <a:spcPts val="0"/>
              </a:spcBef>
              <a:spcAft>
                <a:spcPts val="600"/>
              </a:spcAft>
              <a:defRPr/>
            </a:pPr>
            <a:r>
              <a:rPr lang="en-US" sz="1400" b="1" dirty="0" smtClean="0">
                <a:solidFill>
                  <a:srgbClr val="000000"/>
                </a:solidFill>
                <a:latin typeface="Calibri"/>
                <a:ea typeface="MS PGothic" charset="0"/>
                <a:cs typeface="MS PGothic" charset="0"/>
              </a:rPr>
              <a:t>EDRs:</a:t>
            </a:r>
            <a:endParaRPr lang="en-US" sz="1400" b="1" dirty="0">
              <a:solidFill>
                <a:srgbClr val="000000"/>
              </a:solidFill>
              <a:latin typeface="Calibri"/>
              <a:ea typeface="MS PGothic" charset="0"/>
              <a:cs typeface="MS PGothic" charset="0"/>
            </a:endParaRPr>
          </a:p>
        </p:txBody>
      </p:sp>
      <p:sp>
        <p:nvSpPr>
          <p:cNvPr id="26" name="TextBox 25"/>
          <p:cNvSpPr txBox="1"/>
          <p:nvPr/>
        </p:nvSpPr>
        <p:spPr>
          <a:xfrm>
            <a:off x="6530995" y="1879306"/>
            <a:ext cx="2352675" cy="4139595"/>
          </a:xfrm>
          <a:prstGeom prst="rect">
            <a:avLst/>
          </a:prstGeom>
          <a:noFill/>
        </p:spPr>
        <p:txBody>
          <a:bodyPr>
            <a:spAutoFit/>
          </a:bodyPr>
          <a:lstStyle/>
          <a:p>
            <a:pPr eaLnBrk="1" fontAlgn="auto" hangingPunct="1">
              <a:spcBef>
                <a:spcPts val="0"/>
              </a:spcBef>
              <a:spcAft>
                <a:spcPts val="600"/>
              </a:spcAft>
              <a:defRPr/>
            </a:pPr>
            <a:r>
              <a:rPr lang="en-US" sz="1400" b="1" dirty="0" smtClean="0">
                <a:solidFill>
                  <a:prstClr val="black"/>
                </a:solidFill>
                <a:latin typeface="Calibri"/>
                <a:ea typeface="MS PGothic" charset="0"/>
                <a:cs typeface="MS PGothic" charset="0"/>
              </a:rPr>
              <a:t>EDRs:</a:t>
            </a:r>
            <a:endParaRPr lang="en-US" sz="1400" b="1" dirty="0">
              <a:solidFill>
                <a:prstClr val="black"/>
              </a:solidFill>
              <a:latin typeface="Calibri"/>
              <a:ea typeface="MS PGothic" charset="0"/>
              <a:cs typeface="MS PGothic" charset="0"/>
            </a:endParaRPr>
          </a:p>
          <a:p>
            <a:pPr eaLnBrk="1" fontAlgn="auto" hangingPunct="1">
              <a:spcBef>
                <a:spcPts val="0"/>
              </a:spcBef>
              <a:spcAft>
                <a:spcPts val="0"/>
              </a:spcAft>
              <a:defRPr/>
            </a:pPr>
            <a:r>
              <a:rPr lang="en-US" sz="1200" b="1" u="sng" dirty="0">
                <a:solidFill>
                  <a:srgbClr val="000000"/>
                </a:solidFill>
                <a:latin typeface="Calibri" pitchFamily="34" charset="0"/>
                <a:ea typeface="MS PGothic" charset="0"/>
                <a:cs typeface="MS PGothic" charset="0"/>
              </a:rPr>
              <a:t>ATMS</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Land </a:t>
            </a:r>
            <a:r>
              <a:rPr lang="en-US" sz="1000" b="1" i="1" dirty="0">
                <a:solidFill>
                  <a:srgbClr val="0066FF"/>
                </a:solidFill>
                <a:latin typeface="Calibri" pitchFamily="34" charset="0"/>
                <a:ea typeface="MS PGothic" charset="0"/>
                <a:cs typeface="MS PGothic" charset="0"/>
              </a:rPr>
              <a:t>Surface Temperature</a:t>
            </a:r>
          </a:p>
          <a:p>
            <a:pPr eaLnBrk="1" fontAlgn="auto" hangingPunct="1">
              <a:spcBef>
                <a:spcPts val="0"/>
              </a:spcBef>
              <a:spcAft>
                <a:spcPts val="0"/>
              </a:spcAft>
              <a:defRPr/>
            </a:pPr>
            <a:r>
              <a:rPr lang="en-US" sz="1000" b="1" i="1" dirty="0">
                <a:solidFill>
                  <a:srgbClr val="0066FF"/>
                </a:solidFill>
                <a:latin typeface="Calibri" pitchFamily="34" charset="0"/>
                <a:ea typeface="MS PGothic" charset="0"/>
                <a:cs typeface="MS PGothic" charset="0"/>
              </a:rPr>
              <a:t>Moisture Profile</a:t>
            </a:r>
          </a:p>
          <a:p>
            <a:pPr eaLnBrk="1" fontAlgn="auto" hangingPunct="1">
              <a:spcBef>
                <a:spcPts val="0"/>
              </a:spcBef>
              <a:spcAft>
                <a:spcPts val="400"/>
              </a:spcAft>
              <a:defRPr/>
            </a:pPr>
            <a:r>
              <a:rPr lang="en-US" sz="1000" b="1" i="1" dirty="0">
                <a:solidFill>
                  <a:srgbClr val="0066FF"/>
                </a:solidFill>
                <a:latin typeface="Calibri" pitchFamily="34" charset="0"/>
                <a:ea typeface="MS PGothic" charset="0"/>
                <a:cs typeface="MS PGothic" charset="0"/>
              </a:rPr>
              <a:t>Temperature </a:t>
            </a:r>
            <a:r>
              <a:rPr lang="en-US" sz="1000" b="1" i="1" dirty="0" smtClean="0">
                <a:solidFill>
                  <a:srgbClr val="0066FF"/>
                </a:solidFill>
                <a:latin typeface="Calibri" pitchFamily="34" charset="0"/>
                <a:ea typeface="MS PGothic" charset="0"/>
                <a:cs typeface="MS PGothic" charset="0"/>
              </a:rPr>
              <a:t>Profile</a:t>
            </a:r>
            <a:endParaRPr lang="en-US" sz="1200" b="1" i="1" u="sng" dirty="0" smtClean="0">
              <a:solidFill>
                <a:srgbClr val="0066FF"/>
              </a:solidFill>
              <a:latin typeface="Calibri" pitchFamily="34" charset="0"/>
              <a:ea typeface="MS PGothic" charset="0"/>
              <a:cs typeface="MS PGothic" charset="0"/>
            </a:endParaRPr>
          </a:p>
          <a:p>
            <a:pPr eaLnBrk="1" fontAlgn="auto" hangingPunct="1">
              <a:spcBef>
                <a:spcPts val="0"/>
              </a:spcBef>
              <a:spcAft>
                <a:spcPts val="0"/>
              </a:spcAft>
              <a:defRPr/>
            </a:pPr>
            <a:r>
              <a:rPr lang="en-US" sz="1200" b="1" u="sng" dirty="0" err="1">
                <a:solidFill>
                  <a:srgbClr val="000000"/>
                </a:solidFill>
                <a:latin typeface="Calibri" pitchFamily="34" charset="0"/>
                <a:ea typeface="MS PGothic" charset="0"/>
                <a:cs typeface="MS PGothic" charset="0"/>
              </a:rPr>
              <a:t>CrIS</a:t>
            </a:r>
            <a:endParaRPr lang="en-US" sz="1200" b="1" i="1" u="sng" dirty="0">
              <a:solidFill>
                <a:srgbClr val="000000"/>
              </a:solidFill>
              <a:latin typeface="Calibri" pitchFamily="34" charset="0"/>
              <a:ea typeface="MS PGothic" charset="0"/>
              <a:cs typeface="MS PGothic" charset="0"/>
            </a:endParaRPr>
          </a:p>
          <a:p>
            <a:pPr eaLnBrk="1" fontAlgn="auto" hangingPunct="1">
              <a:spcBef>
                <a:spcPts val="0"/>
              </a:spcBef>
              <a:spcAft>
                <a:spcPts val="400"/>
              </a:spcAft>
              <a:defRPr/>
            </a:pPr>
            <a:r>
              <a:rPr lang="en-US" sz="1000" b="1" i="1" dirty="0">
                <a:solidFill>
                  <a:srgbClr val="0066FF"/>
                </a:solidFill>
                <a:latin typeface="Calibri" pitchFamily="34" charset="0"/>
                <a:ea typeface="MS PGothic" charset="0"/>
                <a:cs typeface="MS PGothic" charset="0"/>
              </a:rPr>
              <a:t>Trace Gases (CO, CO2, CH4</a:t>
            </a:r>
            <a:r>
              <a:rPr lang="en-US" sz="1000" b="1" i="1" dirty="0" smtClean="0">
                <a:solidFill>
                  <a:srgbClr val="0066FF"/>
                </a:solidFill>
                <a:latin typeface="Calibri" pitchFamily="34" charset="0"/>
                <a:ea typeface="MS PGothic" charset="0"/>
                <a:cs typeface="MS PGothic" charset="0"/>
              </a:rPr>
              <a:t>)</a:t>
            </a:r>
            <a:endParaRPr lang="en-US" sz="1200" b="1" i="1" u="sng" dirty="0">
              <a:solidFill>
                <a:srgbClr val="0066FF"/>
              </a:solidFill>
              <a:latin typeface="Calibri" pitchFamily="34" charset="0"/>
              <a:ea typeface="MS PGothic" charset="0"/>
              <a:cs typeface="MS PGothic" charset="0"/>
            </a:endParaRPr>
          </a:p>
          <a:p>
            <a:pPr eaLnBrk="1" fontAlgn="auto" hangingPunct="1">
              <a:spcBef>
                <a:spcPts val="0"/>
              </a:spcBef>
              <a:spcAft>
                <a:spcPts val="0"/>
              </a:spcAft>
              <a:defRPr/>
            </a:pPr>
            <a:r>
              <a:rPr lang="en-US" sz="1200" b="1" u="sng" dirty="0" smtClean="0">
                <a:solidFill>
                  <a:srgbClr val="000000"/>
                </a:solidFill>
                <a:latin typeface="Calibri"/>
                <a:ea typeface="MS PGothic" charset="0"/>
                <a:cs typeface="MS PGothic" charset="0"/>
              </a:rPr>
              <a:t>VIIRS</a:t>
            </a:r>
            <a:endParaRPr lang="en-US" sz="1200" b="1" u="sng" dirty="0">
              <a:solidFill>
                <a:srgbClr val="000000"/>
              </a:solidFill>
              <a:latin typeface="Calibri"/>
              <a:ea typeface="MS PGothic" charset="0"/>
              <a:cs typeface="MS PGothic" charset="0"/>
            </a:endParaRP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Aerosol Particle Size</a:t>
            </a: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Vegetation Index</a:t>
            </a: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Land Surface Type</a:t>
            </a: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Land Surface Temperature</a:t>
            </a: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Surface Albedo</a:t>
            </a: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Atmospheric Pressure Profile</a:t>
            </a:r>
          </a:p>
          <a:p>
            <a:pPr eaLnBrk="1" fontAlgn="auto" hangingPunct="1">
              <a:spcBef>
                <a:spcPts val="0"/>
              </a:spcBef>
              <a:spcAft>
                <a:spcPts val="0"/>
              </a:spcAft>
              <a:defRPr/>
            </a:pPr>
            <a:r>
              <a:rPr lang="en-US" sz="900" i="1" dirty="0">
                <a:solidFill>
                  <a:srgbClr val="000000"/>
                </a:solidFill>
                <a:latin typeface="Arial"/>
                <a:ea typeface="MS PGothic" charset="0"/>
                <a:cs typeface="MS PGothic" charset="0"/>
              </a:rPr>
              <a:t>Cloud Top Temperature</a:t>
            </a:r>
          </a:p>
          <a:p>
            <a:pPr eaLnBrk="1" fontAlgn="auto" hangingPunct="1">
              <a:spcBef>
                <a:spcPts val="0"/>
              </a:spcBef>
              <a:spcAft>
                <a:spcPts val="0"/>
              </a:spcAft>
              <a:defRPr/>
            </a:pPr>
            <a:r>
              <a:rPr lang="en-US" sz="900" i="1" dirty="0">
                <a:solidFill>
                  <a:srgbClr val="000000"/>
                </a:solidFill>
                <a:latin typeface="Arial"/>
                <a:ea typeface="MS PGothic" charset="0"/>
                <a:cs typeface="MS PGothic" charset="0"/>
              </a:rPr>
              <a:t>Cloud Top Pressure</a:t>
            </a: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Cloud Base Height</a:t>
            </a: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Ice Surface </a:t>
            </a:r>
            <a:r>
              <a:rPr lang="en-US" sz="1000" i="1" dirty="0" smtClean="0">
                <a:solidFill>
                  <a:srgbClr val="000000"/>
                </a:solidFill>
                <a:latin typeface="Calibri"/>
                <a:ea typeface="MS PGothic" charset="0"/>
                <a:cs typeface="MS PGothic" charset="0"/>
              </a:rPr>
              <a:t>Temperature</a:t>
            </a:r>
          </a:p>
          <a:p>
            <a:pPr eaLnBrk="1" fontAlgn="auto" hangingPunct="1">
              <a:spcBef>
                <a:spcPts val="0"/>
              </a:spcBef>
              <a:spcAft>
                <a:spcPts val="0"/>
              </a:spcAft>
              <a:defRPr/>
            </a:pPr>
            <a:r>
              <a:rPr lang="en-US" sz="1000" i="1" dirty="0" smtClean="0">
                <a:solidFill>
                  <a:srgbClr val="000000"/>
                </a:solidFill>
                <a:latin typeface="Calibri"/>
                <a:ea typeface="MS PGothic" charset="0"/>
                <a:cs typeface="MS PGothic" charset="0"/>
              </a:rPr>
              <a:t>Quarterly Surface Type</a:t>
            </a:r>
          </a:p>
          <a:p>
            <a:pPr eaLnBrk="1" fontAlgn="auto" hangingPunct="1">
              <a:spcBef>
                <a:spcPts val="0"/>
              </a:spcBef>
              <a:spcAft>
                <a:spcPts val="400"/>
              </a:spcAft>
              <a:defRPr/>
            </a:pPr>
            <a:r>
              <a:rPr lang="en-US" sz="1000" b="1" i="1" dirty="0" smtClean="0">
                <a:solidFill>
                  <a:srgbClr val="0066FF"/>
                </a:solidFill>
                <a:latin typeface="Calibri"/>
                <a:ea typeface="MS PGothic" charset="0"/>
                <a:cs typeface="MS PGothic" charset="0"/>
              </a:rPr>
              <a:t>Vegetation Health Product Suite</a:t>
            </a:r>
            <a:endParaRPr lang="en-US" sz="1000" b="1" dirty="0">
              <a:solidFill>
                <a:srgbClr val="0066FF"/>
              </a:solidFill>
              <a:latin typeface="Calibri"/>
              <a:ea typeface="MS PGothic" charset="0"/>
              <a:cs typeface="MS PGothic" charset="0"/>
            </a:endParaRPr>
          </a:p>
          <a:p>
            <a:pPr eaLnBrk="1" fontAlgn="auto" hangingPunct="1">
              <a:spcBef>
                <a:spcPts val="0"/>
              </a:spcBef>
              <a:spcAft>
                <a:spcPts val="0"/>
              </a:spcAft>
              <a:defRPr/>
            </a:pPr>
            <a:r>
              <a:rPr lang="en-US" sz="1200" b="1" u="sng" dirty="0">
                <a:solidFill>
                  <a:srgbClr val="000000"/>
                </a:solidFill>
                <a:latin typeface="Calibri"/>
                <a:ea typeface="MS PGothic" charset="0"/>
                <a:cs typeface="MS PGothic" charset="0"/>
              </a:rPr>
              <a:t>AMSR-2</a:t>
            </a:r>
            <a:endParaRPr lang="en-US" sz="1200" u="sng" dirty="0">
              <a:solidFill>
                <a:srgbClr val="000000"/>
              </a:solidFill>
              <a:latin typeface="Calibri"/>
              <a:ea typeface="MS PGothic" charset="0"/>
              <a:cs typeface="MS PGothic" charset="0"/>
            </a:endParaRPr>
          </a:p>
          <a:p>
            <a:pPr eaLnBrk="1" fontAlgn="auto" hangingPunct="1">
              <a:spcBef>
                <a:spcPts val="0"/>
              </a:spcBef>
              <a:spcAft>
                <a:spcPts val="0"/>
              </a:spcAft>
              <a:defRPr/>
            </a:pPr>
            <a:r>
              <a:rPr lang="en-US" sz="1000" i="1" dirty="0">
                <a:solidFill>
                  <a:srgbClr val="000000"/>
                </a:solidFill>
                <a:latin typeface="Calibri"/>
                <a:ea typeface="MS PGothic" charset="0"/>
                <a:cs typeface="MS PGothic" charset="0"/>
              </a:rPr>
              <a:t>Surface Type</a:t>
            </a:r>
          </a:p>
          <a:p>
            <a:pPr eaLnBrk="1" fontAlgn="auto" hangingPunct="1">
              <a:spcBef>
                <a:spcPts val="0"/>
              </a:spcBef>
              <a:spcAft>
                <a:spcPts val="0"/>
              </a:spcAft>
              <a:defRPr/>
            </a:pPr>
            <a:endParaRPr lang="en-US" sz="1000" dirty="0">
              <a:solidFill>
                <a:srgbClr val="000000"/>
              </a:solidFill>
              <a:latin typeface="Calibri"/>
              <a:ea typeface="MS PGothic" charset="0"/>
              <a:cs typeface="MS PGothic" charset="0"/>
            </a:endParaRPr>
          </a:p>
        </p:txBody>
      </p:sp>
      <p:sp>
        <p:nvSpPr>
          <p:cNvPr id="27" name="TextBox 26"/>
          <p:cNvSpPr txBox="1"/>
          <p:nvPr/>
        </p:nvSpPr>
        <p:spPr>
          <a:xfrm>
            <a:off x="2776538" y="2734112"/>
            <a:ext cx="3860200" cy="5024452"/>
          </a:xfrm>
          <a:prstGeom prst="rect">
            <a:avLst/>
          </a:prstGeom>
          <a:noFill/>
        </p:spPr>
        <p:txBody>
          <a:bodyPr numCol="2">
            <a:spAutoFit/>
          </a:bodyPr>
          <a:lstStyle/>
          <a:p>
            <a:pPr eaLnBrk="1" fontAlgn="auto" hangingPunct="1">
              <a:spcBef>
                <a:spcPts val="0"/>
              </a:spcBef>
              <a:spcAft>
                <a:spcPts val="0"/>
              </a:spcAft>
              <a:defRPr/>
            </a:pPr>
            <a:r>
              <a:rPr lang="en-US" sz="1200" b="1" u="sng" dirty="0" err="1">
                <a:solidFill>
                  <a:srgbClr val="000000"/>
                </a:solidFill>
                <a:latin typeface="Calibri" pitchFamily="34" charset="0"/>
                <a:ea typeface="MS PGothic" charset="0"/>
                <a:cs typeface="MS PGothic" charset="0"/>
              </a:rPr>
              <a:t>CrIS</a:t>
            </a:r>
            <a:r>
              <a:rPr lang="en-US" sz="1200" b="1" u="sng" dirty="0">
                <a:solidFill>
                  <a:srgbClr val="000000"/>
                </a:solidFill>
                <a:latin typeface="Calibri" pitchFamily="34" charset="0"/>
                <a:ea typeface="MS PGothic" charset="0"/>
                <a:cs typeface="MS PGothic" charset="0"/>
              </a:rPr>
              <a:t>/ATMS</a:t>
            </a:r>
          </a:p>
          <a:p>
            <a:pPr eaLnBrk="1" fontAlgn="auto" hangingPunct="1">
              <a:spcBef>
                <a:spcPts val="0"/>
              </a:spcBef>
              <a:spcAft>
                <a:spcPts val="0"/>
              </a:spcAft>
              <a:defRPr/>
            </a:pPr>
            <a:r>
              <a:rPr lang="en-US" sz="1000" b="1" i="1" dirty="0">
                <a:solidFill>
                  <a:srgbClr val="0066FF"/>
                </a:solidFill>
                <a:latin typeface="Calibri" pitchFamily="34" charset="0"/>
                <a:ea typeface="MS PGothic" charset="0"/>
                <a:cs typeface="MS PGothic" charset="0"/>
              </a:rPr>
              <a:t>Atmospheric Temperature </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      Profile</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Atmospheric Moisture Profile</a:t>
            </a:r>
            <a:endParaRPr lang="en-US" sz="1000" b="1" i="1" dirty="0">
              <a:solidFill>
                <a:srgbClr val="0066FF"/>
              </a:solidFill>
              <a:latin typeface="Calibri" pitchFamily="34" charset="0"/>
              <a:ea typeface="MS PGothic" charset="0"/>
              <a:cs typeface="MS PGothic" charset="0"/>
            </a:endParaRPr>
          </a:p>
          <a:p>
            <a:pPr eaLnBrk="1" fontAlgn="auto" hangingPunct="1">
              <a:spcBef>
                <a:spcPts val="0"/>
              </a:spcBef>
              <a:spcAft>
                <a:spcPts val="0"/>
              </a:spcAft>
              <a:defRPr/>
            </a:pPr>
            <a:endParaRPr lang="en-US" sz="1050" b="1" u="sng"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200" b="1" u="sng" dirty="0" smtClean="0">
                <a:solidFill>
                  <a:srgbClr val="000000"/>
                </a:solidFill>
                <a:latin typeface="Calibri" pitchFamily="34" charset="0"/>
                <a:ea typeface="MS PGothic" charset="0"/>
                <a:cs typeface="MS PGothic" charset="0"/>
              </a:rPr>
              <a:t>ATMS</a:t>
            </a:r>
            <a:endParaRPr lang="en-US" sz="1200" b="1" u="sng" dirty="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Imagery</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Cloud Liquid Water</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Rainfall Rate</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Sea Ice Concentration</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Snow Cover</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Snow Water Equivalent</a:t>
            </a:r>
            <a:endParaRPr lang="en-US" sz="1000" b="1" i="1" dirty="0">
              <a:solidFill>
                <a:srgbClr val="0066FF"/>
              </a:solidFill>
              <a:latin typeface="Calibri" pitchFamily="34" charset="0"/>
              <a:ea typeface="MS PGothic" charset="0"/>
              <a:cs typeface="MS PGothic" charset="0"/>
            </a:endParaRP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Total Precipitable Water</a:t>
            </a:r>
            <a:endParaRPr lang="en-US" sz="1000" b="1" i="1" dirty="0">
              <a:solidFill>
                <a:srgbClr val="0066FF"/>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200" b="1" u="sng" dirty="0">
                <a:solidFill>
                  <a:srgbClr val="000000"/>
                </a:solidFill>
                <a:latin typeface="Calibri" pitchFamily="34" charset="0"/>
                <a:ea typeface="MS PGothic" charset="0"/>
                <a:cs typeface="MS PGothic" charset="0"/>
              </a:rPr>
              <a:t>OMPS Nadir </a:t>
            </a:r>
            <a:r>
              <a:rPr lang="en-US" sz="1200" b="1" u="sng" dirty="0" smtClean="0">
                <a:solidFill>
                  <a:srgbClr val="000000"/>
                </a:solidFill>
                <a:latin typeface="Calibri" pitchFamily="34" charset="0"/>
                <a:ea typeface="MS PGothic" charset="0"/>
                <a:cs typeface="MS PGothic" charset="0"/>
              </a:rPr>
              <a:t>and Limb</a:t>
            </a:r>
            <a:endParaRPr lang="en-US" sz="1000" dirty="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Nadir Ozone Profile</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Ozone Total </a:t>
            </a:r>
            <a:r>
              <a:rPr lang="en-US" sz="1000" i="1" dirty="0" smtClean="0">
                <a:solidFill>
                  <a:srgbClr val="000000"/>
                </a:solidFill>
                <a:latin typeface="Calibri" pitchFamily="34" charset="0"/>
                <a:ea typeface="MS PGothic" charset="0"/>
                <a:cs typeface="MS PGothic" charset="0"/>
              </a:rPr>
              <a:t>Column</a:t>
            </a:r>
          </a:p>
          <a:p>
            <a:pPr eaLnBrk="1" fontAlgn="auto" hangingPunct="1">
              <a:spcBef>
                <a:spcPts val="0"/>
              </a:spcBef>
              <a:spcAft>
                <a:spcPts val="0"/>
              </a:spcAft>
              <a:defRPr/>
            </a:pPr>
            <a:r>
              <a:rPr lang="en-US" sz="1000" b="1" i="1" dirty="0" smtClean="0">
                <a:solidFill>
                  <a:srgbClr val="0066FF"/>
                </a:solidFill>
                <a:latin typeface="Calibri" pitchFamily="34" charset="0"/>
                <a:ea typeface="MS PGothic" charset="0"/>
                <a:cs typeface="MS PGothic" charset="0"/>
              </a:rPr>
              <a:t>Ozone Limb Profile</a:t>
            </a:r>
            <a:endParaRPr lang="en-US" sz="1000" b="1" i="1" dirty="0">
              <a:solidFill>
                <a:srgbClr val="0066FF"/>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i="1"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i="1" dirty="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i="1"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i="1" dirty="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i="1"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000" i="1" dirty="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200" b="1" i="1" u="sng"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200" b="1" i="1" u="sng"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200" b="1" i="1" u="sng"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200" b="1" i="1" u="sng"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endParaRPr lang="en-US" sz="1200" b="1" i="1" u="sng"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200" b="1" i="1" u="sng" dirty="0" smtClean="0">
                <a:solidFill>
                  <a:srgbClr val="000000"/>
                </a:solidFill>
                <a:latin typeface="Calibri" pitchFamily="34" charset="0"/>
                <a:ea typeface="MS PGothic" charset="0"/>
                <a:cs typeface="MS PGothic" charset="0"/>
              </a:rPr>
              <a:t>VIIRS</a:t>
            </a:r>
            <a:r>
              <a:rPr lang="en-US" sz="1200" b="1" i="1" dirty="0">
                <a:solidFill>
                  <a:srgbClr val="000000"/>
                </a:solidFill>
                <a:latin typeface="Calibri" pitchFamily="34" charset="0"/>
                <a:ea typeface="MS PGothic" charset="0"/>
                <a:cs typeface="MS PGothic" charset="0"/>
              </a:rPr>
              <a:t>	</a:t>
            </a:r>
            <a:endParaRPr lang="en-US" sz="1200" i="1" dirty="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Sea Ice Characterization</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Snow Cover</a:t>
            </a:r>
          </a:p>
          <a:p>
            <a:pPr eaLnBrk="1" fontAlgn="auto" hangingPunct="1">
              <a:spcBef>
                <a:spcPts val="0"/>
              </a:spcBef>
              <a:spcAft>
                <a:spcPts val="0"/>
              </a:spcAft>
              <a:defRPr/>
            </a:pPr>
            <a:r>
              <a:rPr lang="en-US" sz="1000" i="1" dirty="0" smtClean="0">
                <a:solidFill>
                  <a:schemeClr val="tx1">
                    <a:lumMod val="95000"/>
                    <a:lumOff val="5000"/>
                  </a:schemeClr>
                </a:solidFill>
                <a:latin typeface="Calibri" pitchFamily="34" charset="0"/>
                <a:ea typeface="MS PGothic" charset="0"/>
                <a:cs typeface="MS PGothic" charset="0"/>
              </a:rPr>
              <a:t>Active </a:t>
            </a:r>
            <a:r>
              <a:rPr lang="en-US" sz="1000" i="1" dirty="0">
                <a:solidFill>
                  <a:schemeClr val="tx1">
                    <a:lumMod val="95000"/>
                    <a:lumOff val="5000"/>
                  </a:schemeClr>
                </a:solidFill>
                <a:latin typeface="Calibri" pitchFamily="34" charset="0"/>
                <a:ea typeface="MS PGothic" charset="0"/>
                <a:cs typeface="MS PGothic" charset="0"/>
              </a:rPr>
              <a:t>Fires</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Suspended Matter</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Cloud Cover/Layers</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Cloud Mask	</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Cloud Effective Particle Size</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Cloud Optical Thickness</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Cloud Top </a:t>
            </a:r>
            <a:r>
              <a:rPr lang="en-US" sz="1000" i="1" dirty="0" smtClean="0">
                <a:solidFill>
                  <a:schemeClr val="tx1">
                    <a:lumMod val="95000"/>
                    <a:lumOff val="5000"/>
                  </a:schemeClr>
                </a:solidFill>
                <a:latin typeface="Calibri" pitchFamily="34" charset="0"/>
                <a:ea typeface="MS PGothic" charset="0"/>
                <a:cs typeface="MS PGothic" charset="0"/>
              </a:rPr>
              <a:t>Height</a:t>
            </a:r>
          </a:p>
          <a:p>
            <a:pPr eaLnBrk="1" fontAlgn="auto" hangingPunct="1">
              <a:spcBef>
                <a:spcPts val="0"/>
              </a:spcBef>
              <a:spcAft>
                <a:spcPts val="0"/>
              </a:spcAft>
              <a:defRPr/>
            </a:pPr>
            <a:r>
              <a:rPr lang="en-US" sz="1000" i="1" dirty="0">
                <a:solidFill>
                  <a:schemeClr val="tx1">
                    <a:lumMod val="95000"/>
                    <a:lumOff val="5000"/>
                  </a:schemeClr>
                </a:solidFill>
                <a:latin typeface="Calibri" pitchFamily="34" charset="0"/>
                <a:ea typeface="MS PGothic" charset="0"/>
                <a:cs typeface="MS PGothic" charset="0"/>
              </a:rPr>
              <a:t>Aerosol  Optical Thickness </a:t>
            </a:r>
          </a:p>
          <a:p>
            <a:pPr eaLnBrk="1" fontAlgn="auto" hangingPunct="1">
              <a:spcBef>
                <a:spcPts val="0"/>
              </a:spcBef>
              <a:spcAft>
                <a:spcPts val="0"/>
              </a:spcAft>
              <a:defRPr/>
            </a:pPr>
            <a:endParaRPr lang="en-US" sz="1000" i="1" dirty="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200" b="1" i="1" u="sng" dirty="0">
                <a:solidFill>
                  <a:srgbClr val="000000"/>
                </a:solidFill>
                <a:latin typeface="Calibri" pitchFamily="34" charset="0"/>
                <a:ea typeface="MS PGothic" charset="0"/>
                <a:cs typeface="MS PGothic" charset="0"/>
              </a:rPr>
              <a:t>AMSR-2</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Sea Surface Wind Speed</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Sea Ice Characterization</a:t>
            </a:r>
          </a:p>
          <a:p>
            <a:pPr eaLnBrk="1" fontAlgn="auto" hangingPunct="1">
              <a:spcBef>
                <a:spcPts val="0"/>
              </a:spcBef>
              <a:spcAft>
                <a:spcPts val="0"/>
              </a:spcAft>
              <a:defRPr/>
            </a:pPr>
            <a:r>
              <a:rPr lang="en-US" sz="1000" i="1" dirty="0" err="1">
                <a:solidFill>
                  <a:srgbClr val="000000"/>
                </a:solidFill>
                <a:latin typeface="Calibri" pitchFamily="34" charset="0"/>
                <a:ea typeface="MS PGothic" charset="0"/>
                <a:cs typeface="MS PGothic" charset="0"/>
              </a:rPr>
              <a:t>Precipitable</a:t>
            </a:r>
            <a:r>
              <a:rPr lang="en-US" sz="1000" i="1" dirty="0">
                <a:solidFill>
                  <a:srgbClr val="000000"/>
                </a:solidFill>
                <a:latin typeface="Calibri" pitchFamily="34" charset="0"/>
                <a:ea typeface="MS PGothic" charset="0"/>
                <a:cs typeface="MS PGothic" charset="0"/>
              </a:rPr>
              <a:t> Water</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Soil Moisture</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Precipitation Type/Rate</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Snow Cover/Depth</a:t>
            </a:r>
          </a:p>
          <a:p>
            <a:pPr eaLnBrk="1" fontAlgn="auto" hangingPunct="1">
              <a:spcBef>
                <a:spcPts val="0"/>
              </a:spcBef>
              <a:spcAft>
                <a:spcPts val="0"/>
              </a:spcAft>
              <a:defRPr/>
            </a:pPr>
            <a:r>
              <a:rPr lang="en-US" sz="1000" i="1" dirty="0">
                <a:solidFill>
                  <a:srgbClr val="000000"/>
                </a:solidFill>
                <a:latin typeface="Calibri" pitchFamily="34" charset="0"/>
                <a:ea typeface="MS PGothic" charset="0"/>
                <a:cs typeface="MS PGothic" charset="0"/>
              </a:rPr>
              <a:t>Snow Water Equivalent</a:t>
            </a:r>
          </a:p>
          <a:p>
            <a:pPr eaLnBrk="1" fontAlgn="auto" hangingPunct="1">
              <a:spcBef>
                <a:spcPts val="0"/>
              </a:spcBef>
              <a:spcAft>
                <a:spcPts val="0"/>
              </a:spcAft>
              <a:defRPr/>
            </a:pPr>
            <a:endParaRPr lang="en-US" sz="1000" b="1" i="1" dirty="0" smtClean="0">
              <a:solidFill>
                <a:srgbClr val="000000"/>
              </a:solidFill>
              <a:latin typeface="Calibri" pitchFamily="34" charset="0"/>
              <a:ea typeface="MS PGothic" charset="0"/>
              <a:cs typeface="MS PGothic" charset="0"/>
            </a:endParaRPr>
          </a:p>
          <a:p>
            <a:pPr eaLnBrk="1" fontAlgn="auto" hangingPunct="1">
              <a:spcBef>
                <a:spcPts val="0"/>
              </a:spcBef>
              <a:spcAft>
                <a:spcPts val="0"/>
              </a:spcAft>
              <a:defRPr/>
            </a:pPr>
            <a:r>
              <a:rPr lang="en-US" sz="1200" b="1" i="1" u="sng" dirty="0" err="1">
                <a:solidFill>
                  <a:srgbClr val="000000"/>
                </a:solidFill>
                <a:latin typeface="Calibri" pitchFamily="34" charset="0"/>
                <a:ea typeface="MS PGothic" charset="0"/>
                <a:cs typeface="MS PGothic" charset="0"/>
              </a:rPr>
              <a:t>CrIS</a:t>
            </a:r>
            <a:endParaRPr lang="en-US" sz="1200" b="1" i="1" u="sng" dirty="0">
              <a:solidFill>
                <a:srgbClr val="000000"/>
              </a:solidFill>
              <a:latin typeface="Calibri" pitchFamily="34" charset="0"/>
              <a:ea typeface="MS PGothic" charset="0"/>
              <a:cs typeface="MS PGothic" charset="0"/>
            </a:endParaRPr>
          </a:p>
          <a:p>
            <a:pPr eaLnBrk="1" fontAlgn="auto" hangingPunct="1">
              <a:spcBef>
                <a:spcPts val="0"/>
              </a:spcBef>
              <a:spcAft>
                <a:spcPts val="400"/>
              </a:spcAft>
              <a:defRPr/>
            </a:pPr>
            <a:r>
              <a:rPr lang="en-US" sz="1000" b="1" i="1" dirty="0" smtClean="0">
                <a:solidFill>
                  <a:srgbClr val="0066FF"/>
                </a:solidFill>
                <a:latin typeface="Calibri" pitchFamily="34" charset="0"/>
                <a:ea typeface="MS PGothic" charset="0"/>
                <a:cs typeface="MS PGothic" charset="0"/>
              </a:rPr>
              <a:t>Infrared Ozone Profile</a:t>
            </a:r>
          </a:p>
          <a:p>
            <a:pPr eaLnBrk="1" fontAlgn="auto" hangingPunct="1">
              <a:spcBef>
                <a:spcPts val="0"/>
              </a:spcBef>
              <a:spcAft>
                <a:spcPts val="400"/>
              </a:spcAft>
              <a:defRPr/>
            </a:pPr>
            <a:r>
              <a:rPr lang="en-US" sz="1000" b="1" i="1" dirty="0" smtClean="0">
                <a:solidFill>
                  <a:srgbClr val="0066FF"/>
                </a:solidFill>
                <a:latin typeface="Calibri" pitchFamily="34" charset="0"/>
                <a:ea typeface="MS PGothic" charset="0"/>
                <a:cs typeface="MS PGothic" charset="0"/>
              </a:rPr>
              <a:t>Outgoing </a:t>
            </a:r>
            <a:r>
              <a:rPr lang="en-US" sz="1000" b="1" i="1" dirty="0" err="1">
                <a:solidFill>
                  <a:srgbClr val="0066FF"/>
                </a:solidFill>
                <a:latin typeface="Calibri" pitchFamily="34" charset="0"/>
                <a:ea typeface="MS PGothic" charset="0"/>
                <a:cs typeface="MS PGothic" charset="0"/>
              </a:rPr>
              <a:t>Longwave</a:t>
            </a:r>
            <a:r>
              <a:rPr lang="en-US" sz="1000" b="1" i="1" dirty="0">
                <a:solidFill>
                  <a:srgbClr val="0066FF"/>
                </a:solidFill>
                <a:latin typeface="Calibri" pitchFamily="34" charset="0"/>
                <a:ea typeface="MS PGothic" charset="0"/>
                <a:cs typeface="MS PGothic" charset="0"/>
              </a:rPr>
              <a:t> Radiation</a:t>
            </a:r>
          </a:p>
          <a:p>
            <a:pPr eaLnBrk="1" fontAlgn="auto" hangingPunct="1">
              <a:spcBef>
                <a:spcPts val="0"/>
              </a:spcBef>
              <a:spcAft>
                <a:spcPts val="400"/>
              </a:spcAft>
              <a:defRPr/>
            </a:pPr>
            <a:endParaRPr lang="en-US" sz="1000" b="1" i="1" dirty="0" smtClean="0">
              <a:solidFill>
                <a:srgbClr val="FF0000"/>
              </a:solidFill>
              <a:latin typeface="Calibri" pitchFamily="34" charset="0"/>
              <a:ea typeface="MS PGothic" charset="0"/>
              <a:cs typeface="MS PGothic" charset="0"/>
            </a:endParaRPr>
          </a:p>
        </p:txBody>
      </p:sp>
      <p:sp>
        <p:nvSpPr>
          <p:cNvPr id="2" name="TextBox 1"/>
          <p:cNvSpPr txBox="1"/>
          <p:nvPr/>
        </p:nvSpPr>
        <p:spPr>
          <a:xfrm>
            <a:off x="1294188" y="919092"/>
            <a:ext cx="2587568" cy="646331"/>
          </a:xfrm>
          <a:prstGeom prst="rect">
            <a:avLst/>
          </a:prstGeom>
          <a:noFill/>
        </p:spPr>
        <p:txBody>
          <a:bodyPr wrap="none" rtlCol="0">
            <a:spAutoFit/>
          </a:bodyPr>
          <a:lstStyle/>
          <a:p>
            <a:r>
              <a:rPr lang="en-US" sz="1200" dirty="0" smtClean="0">
                <a:solidFill>
                  <a:srgbClr val="FF0000"/>
                </a:solidFill>
              </a:rPr>
              <a:t>Red = Key Performance Parameter</a:t>
            </a:r>
          </a:p>
          <a:p>
            <a:r>
              <a:rPr lang="en-US" sz="1200" dirty="0" smtClean="0">
                <a:solidFill>
                  <a:srgbClr val="0066FF"/>
                </a:solidFill>
              </a:rPr>
              <a:t>Blue = NUP Product</a:t>
            </a:r>
          </a:p>
          <a:p>
            <a:r>
              <a:rPr lang="en-US" sz="1200" dirty="0" smtClean="0">
                <a:solidFill>
                  <a:schemeClr val="tx1">
                    <a:lumMod val="95000"/>
                    <a:lumOff val="5000"/>
                  </a:schemeClr>
                </a:solidFill>
              </a:rPr>
              <a:t>Black = IDPS Product</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75971852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Template to us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aramond"/>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aramond"/>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aramond"/>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aramond"/>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aramond"/>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aramond"/>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7316</TotalTime>
  <Words>1147</Words>
  <Application>Microsoft Office PowerPoint</Application>
  <PresentationFormat>On-screen Show (4:3)</PresentationFormat>
  <Paragraphs>277</Paragraphs>
  <Slides>20</Slides>
  <Notes>9</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1_Template to use</vt:lpstr>
      <vt:lpstr>Flow</vt:lpstr>
      <vt:lpstr>2_Flow</vt:lpstr>
      <vt:lpstr>3_Flow</vt:lpstr>
      <vt:lpstr>5_Flow</vt:lpstr>
      <vt:lpstr>1_Flow</vt:lpstr>
      <vt:lpstr>NESDIS S-NPP and JPSS Product Availability </vt:lpstr>
      <vt:lpstr>Outline</vt:lpstr>
      <vt:lpstr>System Description (Ground System)</vt:lpstr>
      <vt:lpstr>Near Real Time S-NPP Data</vt:lpstr>
      <vt:lpstr>Near Real Time S-NPP Data (cont.)</vt:lpstr>
      <vt:lpstr>Archived S-NPP Data</vt:lpstr>
      <vt:lpstr>PowerPoint Presentation</vt:lpstr>
      <vt:lpstr>PowerPoint Presentation</vt:lpstr>
      <vt:lpstr>Driving Requirements NOAA Near-Real Time Priorities</vt:lpstr>
      <vt:lpstr>Numerical Weather Prediction – Data Assimilation (ATMS/CrIS BUFR)</vt:lpstr>
      <vt:lpstr>S-NPP VIIRS Imagery Over Alaskan Region </vt:lpstr>
      <vt:lpstr>NDE Product Tailoring Of VIIRS Imagery</vt:lpstr>
      <vt:lpstr>PowerPoint Presentation</vt:lpstr>
      <vt:lpstr>VIIRS Polar Winds (VPW) - Example</vt:lpstr>
      <vt:lpstr>S-NPP Atmospheric Temp/Moisture Profiles</vt:lpstr>
      <vt:lpstr>Blended Products  – Total Precipitable Water (TPW)</vt:lpstr>
      <vt:lpstr>Summary</vt:lpstr>
      <vt:lpstr>Questions</vt:lpstr>
      <vt:lpstr>Backup Slide</vt:lpstr>
      <vt:lpstr>JPSS Traceability Procedure</vt:lpstr>
    </vt:vector>
  </TitlesOfParts>
  <Company>NOAA/NESDIS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System Development and Implementation (PSDI)</dc:title>
  <dc:creator>tom.schott</dc:creator>
  <cp:lastModifiedBy>Tom Schott</cp:lastModifiedBy>
  <cp:revision>441</cp:revision>
  <cp:lastPrinted>2014-02-20T17:35:21Z</cp:lastPrinted>
  <dcterms:created xsi:type="dcterms:W3CDTF">2008-02-19T17:14:12Z</dcterms:created>
  <dcterms:modified xsi:type="dcterms:W3CDTF">2014-11-17T17:38:09Z</dcterms:modified>
</cp:coreProperties>
</file>